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92" r:id="rId7"/>
    <p:sldId id="291" r:id="rId8"/>
    <p:sldId id="276" r:id="rId9"/>
    <p:sldId id="289" r:id="rId10"/>
    <p:sldId id="284" r:id="rId11"/>
    <p:sldId id="286" r:id="rId12"/>
    <p:sldId id="288" r:id="rId13"/>
    <p:sldId id="272" r:id="rId14"/>
    <p:sldId id="265" r:id="rId15"/>
    <p:sldId id="271" r:id="rId16"/>
  </p:sldIdLst>
  <p:sldSz cx="18288000" cy="10287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 1" panose="020B0604020202020204" charset="0"/>
      <p:regular r:id="rId23"/>
    </p:embeddedFont>
    <p:embeddedFont>
      <p:font typeface="Lato 2 Heavy" panose="020B0604020202020204" charset="0"/>
      <p:regular r:id="rId24"/>
    </p:embeddedFont>
    <p:embeddedFont>
      <p:font typeface="Play" panose="020B0604020202020204" charset="0"/>
      <p:regular r:id="rId25"/>
    </p:embeddedFont>
    <p:embeddedFont>
      <p:font typeface="Play Bold" panose="020B0604020202020204" charset="0"/>
      <p:regular r:id="rId26"/>
    </p:embeddedFont>
    <p:embeddedFont>
      <p:font typeface="Public Sans Bold" panose="020B0604020202020204" charset="0"/>
      <p:regular r:id="rId27"/>
    </p:embeddedFont>
    <p:embeddedFont>
      <p:font typeface="Public Sans Heavy" panose="020B0604020202020204" charset="0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6A5"/>
    <a:srgbClr val="1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7CFC2-85D5-4318-B9B7-0037EF7083BC}" v="1326" dt="2023-08-22T02:38:16.063"/>
    <p1510:client id="{0F5991F7-1DFA-4206-9102-BD4F7399D2EB}" v="1307" dt="2023-08-22T02:46:34.865"/>
    <p1510:client id="{1CD8928E-62D5-4399-AA69-98FC88BA19B8}" v="549" dt="2023-08-22T14:57:29.042"/>
    <p1510:client id="{816FA55E-706A-4B34-AFBF-D588BFF27C45}" v="56" dt="2023-08-21T02:17:04.945"/>
    <p1510:client id="{86EB44A5-324E-47BF-9F0E-3C61CA1D8093}" v="782" dt="2023-08-21T23:18:18.507"/>
    <p1510:client id="{C329D2D1-CBFB-4224-9D97-B010640BB932}" v="172" dt="2023-08-22T17:30:10.652"/>
    <p1510:client id="{D1926098-906C-4F43-9EF5-2CBA63EBB371}" v="174" dt="2023-08-21T22:44:25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1742F-7985-4230-A339-A567608EDF45}" type="doc">
      <dgm:prSet loTypeId="urn:microsoft.com/office/officeart/2005/8/layout/hProcess9" loCatId="process" qsTypeId="urn:microsoft.com/office/officeart/2005/8/quickstyle/3d7" qsCatId="3D" csTypeId="urn:microsoft.com/office/officeart/2005/8/colors/accent1_2" csCatId="accent1" phldr="1"/>
      <dgm:spPr/>
    </dgm:pt>
    <dgm:pt modelId="{84C56855-BA74-4F5C-8686-4D2F40779814}">
      <dgm:prSet phldrT="[Texto]" phldr="0"/>
      <dgm:spPr/>
      <dgm:t>
        <a:bodyPr/>
        <a:lstStyle/>
        <a:p>
          <a:pPr rtl="0"/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Data 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cleaning</a:t>
          </a:r>
          <a:endParaRPr lang="es-ES" b="1">
            <a:solidFill>
              <a:schemeClr val="bg1"/>
            </a:solidFill>
            <a:latin typeface="Source Sans Pro"/>
            <a:ea typeface="Source Sans Pro"/>
          </a:endParaRPr>
        </a:p>
      </dgm:t>
    </dgm:pt>
    <dgm:pt modelId="{95DB897B-28B2-4CDB-95BE-CB2D04CE97C6}" type="parTrans" cxnId="{3C49BE38-180A-4AD9-98F1-D7B4BBCD1D83}">
      <dgm:prSet/>
      <dgm:spPr/>
    </dgm:pt>
    <dgm:pt modelId="{A220ECB2-B1CA-49DD-9170-C6FC34233F42}" type="sibTrans" cxnId="{3C49BE38-180A-4AD9-98F1-D7B4BBCD1D83}">
      <dgm:prSet/>
      <dgm:spPr/>
    </dgm:pt>
    <dgm:pt modelId="{94AF7979-50E2-4C8C-91A4-8B1279DFD08D}">
      <dgm:prSet phldrT="[Texto]" phldr="0"/>
      <dgm:spPr/>
      <dgm:t>
        <a:bodyPr/>
        <a:lstStyle/>
        <a:p>
          <a:pPr rtl="0"/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 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Feature</a:t>
          </a:r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exploration</a:t>
          </a:r>
          <a:endParaRPr lang="es-ES" b="1">
            <a:solidFill>
              <a:schemeClr val="bg1"/>
            </a:solidFill>
            <a:latin typeface="Source Sans Pro"/>
            <a:ea typeface="Source Sans Pro"/>
          </a:endParaRPr>
        </a:p>
      </dgm:t>
    </dgm:pt>
    <dgm:pt modelId="{DE3C9C4E-CE16-4150-AAED-F89B705F3DFF}" type="parTrans" cxnId="{75B7C109-0775-4E3C-A9B2-3F7FD8B694FF}">
      <dgm:prSet/>
      <dgm:spPr/>
    </dgm:pt>
    <dgm:pt modelId="{B065363E-93C3-431A-88C7-B2B613F3FA6E}" type="sibTrans" cxnId="{75B7C109-0775-4E3C-A9B2-3F7FD8B694FF}">
      <dgm:prSet/>
      <dgm:spPr/>
    </dgm:pt>
    <dgm:pt modelId="{95DA8FBE-529F-441E-9067-380D86BDA7BB}">
      <dgm:prSet phldrT="[Texto]" phldr="0"/>
      <dgm:spPr/>
      <dgm:t>
        <a:bodyPr/>
        <a:lstStyle/>
        <a:p>
          <a:pPr rtl="0"/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New variables</a:t>
          </a:r>
        </a:p>
      </dgm:t>
    </dgm:pt>
    <dgm:pt modelId="{4BEB943A-5D5F-49A7-BE4E-3BDE61191D46}" type="parTrans" cxnId="{50A952B3-C689-4F92-AAC1-C6B18257143A}">
      <dgm:prSet/>
      <dgm:spPr/>
    </dgm:pt>
    <dgm:pt modelId="{31FFA497-37CA-49C4-BF27-F912C481EB48}" type="sibTrans" cxnId="{50A952B3-C689-4F92-AAC1-C6B18257143A}">
      <dgm:prSet/>
      <dgm:spPr/>
    </dgm:pt>
    <dgm:pt modelId="{2B00F638-8C9B-4CF8-A2BE-9CCFE979753D}">
      <dgm:prSet phldr="0"/>
      <dgm:spPr/>
      <dgm:t>
        <a:bodyPr/>
        <a:lstStyle/>
        <a:p>
          <a:pPr rtl="0"/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Pattern</a:t>
          </a:r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recognition</a:t>
          </a:r>
          <a:endParaRPr lang="es-ES" b="1">
            <a:solidFill>
              <a:schemeClr val="bg1"/>
            </a:solidFill>
            <a:latin typeface="Source Sans Pro"/>
            <a:ea typeface="Source Sans Pro"/>
          </a:endParaRPr>
        </a:p>
      </dgm:t>
    </dgm:pt>
    <dgm:pt modelId="{E4308D48-8392-4482-8695-0675C8AE3E6A}" type="parTrans" cxnId="{4D3D8858-1F43-4B6F-A192-AFA89E817E88}">
      <dgm:prSet/>
      <dgm:spPr/>
    </dgm:pt>
    <dgm:pt modelId="{C0DD7A78-806D-43E4-A703-052E329E1CB3}" type="sibTrans" cxnId="{4D3D8858-1F43-4B6F-A192-AFA89E817E88}">
      <dgm:prSet/>
      <dgm:spPr/>
    </dgm:pt>
    <dgm:pt modelId="{33962115-841B-48DB-BBA0-F7D9B2342B63}">
      <dgm:prSet phldr="0"/>
      <dgm:spPr/>
      <dgm:t>
        <a:bodyPr/>
        <a:lstStyle/>
        <a:p>
          <a:pPr rtl="0"/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 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Report</a:t>
          </a:r>
          <a:r>
            <a:rPr lang="es-ES" b="1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b="1" err="1">
              <a:solidFill>
                <a:schemeClr val="bg1"/>
              </a:solidFill>
              <a:latin typeface="Source Sans Pro"/>
              <a:ea typeface="Source Sans Pro"/>
            </a:rPr>
            <a:t>generation</a:t>
          </a:r>
          <a:endParaRPr lang="es-ES" b="1">
            <a:solidFill>
              <a:schemeClr val="bg1"/>
            </a:solidFill>
            <a:latin typeface="Source Sans Pro"/>
            <a:ea typeface="Source Sans Pro"/>
          </a:endParaRPr>
        </a:p>
      </dgm:t>
    </dgm:pt>
    <dgm:pt modelId="{8361E959-EE2C-45AD-B522-75E9F52313A2}" type="parTrans" cxnId="{C9C502B8-E3B1-43E8-8D01-F757116A8AE9}">
      <dgm:prSet/>
      <dgm:spPr/>
    </dgm:pt>
    <dgm:pt modelId="{1148B93D-2780-4D98-8224-F4DE318B9D79}" type="sibTrans" cxnId="{C9C502B8-E3B1-43E8-8D01-F757116A8AE9}">
      <dgm:prSet/>
      <dgm:spPr/>
    </dgm:pt>
    <dgm:pt modelId="{897B1C0E-F63E-4A95-AC5A-0215BD5C99B3}" type="pres">
      <dgm:prSet presAssocID="{49A1742F-7985-4230-A339-A567608EDF45}" presName="CompostProcess" presStyleCnt="0">
        <dgm:presLayoutVars>
          <dgm:dir/>
          <dgm:resizeHandles val="exact"/>
        </dgm:presLayoutVars>
      </dgm:prSet>
      <dgm:spPr/>
    </dgm:pt>
    <dgm:pt modelId="{736E5549-8229-48A8-A33B-D2667C3168AB}" type="pres">
      <dgm:prSet presAssocID="{49A1742F-7985-4230-A339-A567608EDF45}" presName="arrow" presStyleLbl="bgShp" presStyleIdx="0" presStyleCnt="1"/>
      <dgm:spPr/>
    </dgm:pt>
    <dgm:pt modelId="{B75A8AD8-443A-4BF1-8DAA-0406A9543D46}" type="pres">
      <dgm:prSet presAssocID="{49A1742F-7985-4230-A339-A567608EDF45}" presName="linearProcess" presStyleCnt="0"/>
      <dgm:spPr/>
    </dgm:pt>
    <dgm:pt modelId="{7456612F-3ED2-451F-95CA-5C2F09BF4DB6}" type="pres">
      <dgm:prSet presAssocID="{84C56855-BA74-4F5C-8686-4D2F40779814}" presName="textNode" presStyleLbl="node1" presStyleIdx="0" presStyleCnt="5">
        <dgm:presLayoutVars>
          <dgm:bulletEnabled val="1"/>
        </dgm:presLayoutVars>
      </dgm:prSet>
      <dgm:spPr/>
    </dgm:pt>
    <dgm:pt modelId="{00BAFEF7-C7B6-4459-980C-D10AAE22CAB2}" type="pres">
      <dgm:prSet presAssocID="{A220ECB2-B1CA-49DD-9170-C6FC34233F42}" presName="sibTrans" presStyleCnt="0"/>
      <dgm:spPr/>
    </dgm:pt>
    <dgm:pt modelId="{EA79CA34-425A-4E77-8C7A-8990D52C11AA}" type="pres">
      <dgm:prSet presAssocID="{94AF7979-50E2-4C8C-91A4-8B1279DFD08D}" presName="textNode" presStyleLbl="node1" presStyleIdx="1" presStyleCnt="5">
        <dgm:presLayoutVars>
          <dgm:bulletEnabled val="1"/>
        </dgm:presLayoutVars>
      </dgm:prSet>
      <dgm:spPr/>
    </dgm:pt>
    <dgm:pt modelId="{C0427A03-1D7E-4E26-A275-B4748A92AECA}" type="pres">
      <dgm:prSet presAssocID="{B065363E-93C3-431A-88C7-B2B613F3FA6E}" presName="sibTrans" presStyleCnt="0"/>
      <dgm:spPr/>
    </dgm:pt>
    <dgm:pt modelId="{24DB5AAA-EB58-4539-8C6D-22F8E5508F6B}" type="pres">
      <dgm:prSet presAssocID="{95DA8FBE-529F-441E-9067-380D86BDA7BB}" presName="textNode" presStyleLbl="node1" presStyleIdx="2" presStyleCnt="5">
        <dgm:presLayoutVars>
          <dgm:bulletEnabled val="1"/>
        </dgm:presLayoutVars>
      </dgm:prSet>
      <dgm:spPr/>
    </dgm:pt>
    <dgm:pt modelId="{0C869F33-BB54-4AFA-96BB-43A30E336546}" type="pres">
      <dgm:prSet presAssocID="{31FFA497-37CA-49C4-BF27-F912C481EB48}" presName="sibTrans" presStyleCnt="0"/>
      <dgm:spPr/>
    </dgm:pt>
    <dgm:pt modelId="{47664B3E-851E-47C7-87AB-190A83D8F1B3}" type="pres">
      <dgm:prSet presAssocID="{2B00F638-8C9B-4CF8-A2BE-9CCFE979753D}" presName="textNode" presStyleLbl="node1" presStyleIdx="3" presStyleCnt="5">
        <dgm:presLayoutVars>
          <dgm:bulletEnabled val="1"/>
        </dgm:presLayoutVars>
      </dgm:prSet>
      <dgm:spPr/>
    </dgm:pt>
    <dgm:pt modelId="{BFDDE1EF-1574-493A-A240-230D6D2B4B1E}" type="pres">
      <dgm:prSet presAssocID="{C0DD7A78-806D-43E4-A703-052E329E1CB3}" presName="sibTrans" presStyleCnt="0"/>
      <dgm:spPr/>
    </dgm:pt>
    <dgm:pt modelId="{0365CB9D-9F08-4BD1-871A-2A83FA6F1DBC}" type="pres">
      <dgm:prSet presAssocID="{33962115-841B-48DB-BBA0-F7D9B2342B6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5B7C109-0775-4E3C-A9B2-3F7FD8B694FF}" srcId="{49A1742F-7985-4230-A339-A567608EDF45}" destId="{94AF7979-50E2-4C8C-91A4-8B1279DFD08D}" srcOrd="1" destOrd="0" parTransId="{DE3C9C4E-CE16-4150-AAED-F89B705F3DFF}" sibTransId="{B065363E-93C3-431A-88C7-B2B613F3FA6E}"/>
    <dgm:cxn modelId="{3C49BE38-180A-4AD9-98F1-D7B4BBCD1D83}" srcId="{49A1742F-7985-4230-A339-A567608EDF45}" destId="{84C56855-BA74-4F5C-8686-4D2F40779814}" srcOrd="0" destOrd="0" parTransId="{95DB897B-28B2-4CDB-95BE-CB2D04CE97C6}" sibTransId="{A220ECB2-B1CA-49DD-9170-C6FC34233F42}"/>
    <dgm:cxn modelId="{23A47D69-CA2A-4BA2-BC92-441B4334BA58}" type="presOf" srcId="{84C56855-BA74-4F5C-8686-4D2F40779814}" destId="{7456612F-3ED2-451F-95CA-5C2F09BF4DB6}" srcOrd="0" destOrd="0" presId="urn:microsoft.com/office/officeart/2005/8/layout/hProcess9"/>
    <dgm:cxn modelId="{53DDD872-3577-4946-84F6-23380657AB21}" type="presOf" srcId="{49A1742F-7985-4230-A339-A567608EDF45}" destId="{897B1C0E-F63E-4A95-AC5A-0215BD5C99B3}" srcOrd="0" destOrd="0" presId="urn:microsoft.com/office/officeart/2005/8/layout/hProcess9"/>
    <dgm:cxn modelId="{4D3D8858-1F43-4B6F-A192-AFA89E817E88}" srcId="{49A1742F-7985-4230-A339-A567608EDF45}" destId="{2B00F638-8C9B-4CF8-A2BE-9CCFE979753D}" srcOrd="3" destOrd="0" parTransId="{E4308D48-8392-4482-8695-0675C8AE3E6A}" sibTransId="{C0DD7A78-806D-43E4-A703-052E329E1CB3}"/>
    <dgm:cxn modelId="{5F1992B0-7378-41C2-AA98-7571C7AD3932}" type="presOf" srcId="{94AF7979-50E2-4C8C-91A4-8B1279DFD08D}" destId="{EA79CA34-425A-4E77-8C7A-8990D52C11AA}" srcOrd="0" destOrd="0" presId="urn:microsoft.com/office/officeart/2005/8/layout/hProcess9"/>
    <dgm:cxn modelId="{50A952B3-C689-4F92-AAC1-C6B18257143A}" srcId="{49A1742F-7985-4230-A339-A567608EDF45}" destId="{95DA8FBE-529F-441E-9067-380D86BDA7BB}" srcOrd="2" destOrd="0" parTransId="{4BEB943A-5D5F-49A7-BE4E-3BDE61191D46}" sibTransId="{31FFA497-37CA-49C4-BF27-F912C481EB48}"/>
    <dgm:cxn modelId="{C9C502B8-E3B1-43E8-8D01-F757116A8AE9}" srcId="{49A1742F-7985-4230-A339-A567608EDF45}" destId="{33962115-841B-48DB-BBA0-F7D9B2342B63}" srcOrd="4" destOrd="0" parTransId="{8361E959-EE2C-45AD-B522-75E9F52313A2}" sibTransId="{1148B93D-2780-4D98-8224-F4DE318B9D79}"/>
    <dgm:cxn modelId="{BDE344E0-56EA-4BEF-BF5E-F35E0C31D06E}" type="presOf" srcId="{33962115-841B-48DB-BBA0-F7D9B2342B63}" destId="{0365CB9D-9F08-4BD1-871A-2A83FA6F1DBC}" srcOrd="0" destOrd="0" presId="urn:microsoft.com/office/officeart/2005/8/layout/hProcess9"/>
    <dgm:cxn modelId="{09CFBCEA-D1E8-4F1F-B586-2FBB77CB11E0}" type="presOf" srcId="{2B00F638-8C9B-4CF8-A2BE-9CCFE979753D}" destId="{47664B3E-851E-47C7-87AB-190A83D8F1B3}" srcOrd="0" destOrd="0" presId="urn:microsoft.com/office/officeart/2005/8/layout/hProcess9"/>
    <dgm:cxn modelId="{EEF12FF2-BF97-458F-8912-1FF222DB39D6}" type="presOf" srcId="{95DA8FBE-529F-441E-9067-380D86BDA7BB}" destId="{24DB5AAA-EB58-4539-8C6D-22F8E5508F6B}" srcOrd="0" destOrd="0" presId="urn:microsoft.com/office/officeart/2005/8/layout/hProcess9"/>
    <dgm:cxn modelId="{CB603459-4584-4970-A97B-F02CFEFC6DB8}" type="presParOf" srcId="{897B1C0E-F63E-4A95-AC5A-0215BD5C99B3}" destId="{736E5549-8229-48A8-A33B-D2667C3168AB}" srcOrd="0" destOrd="0" presId="urn:microsoft.com/office/officeart/2005/8/layout/hProcess9"/>
    <dgm:cxn modelId="{9569DC3B-8756-4A97-A572-87129557D53B}" type="presParOf" srcId="{897B1C0E-F63E-4A95-AC5A-0215BD5C99B3}" destId="{B75A8AD8-443A-4BF1-8DAA-0406A9543D46}" srcOrd="1" destOrd="0" presId="urn:microsoft.com/office/officeart/2005/8/layout/hProcess9"/>
    <dgm:cxn modelId="{E00B956A-C58E-4980-95E2-169CE62BAA16}" type="presParOf" srcId="{B75A8AD8-443A-4BF1-8DAA-0406A9543D46}" destId="{7456612F-3ED2-451F-95CA-5C2F09BF4DB6}" srcOrd="0" destOrd="0" presId="urn:microsoft.com/office/officeart/2005/8/layout/hProcess9"/>
    <dgm:cxn modelId="{BC2A342F-0B54-4DF0-914F-5256803C5F62}" type="presParOf" srcId="{B75A8AD8-443A-4BF1-8DAA-0406A9543D46}" destId="{00BAFEF7-C7B6-4459-980C-D10AAE22CAB2}" srcOrd="1" destOrd="0" presId="urn:microsoft.com/office/officeart/2005/8/layout/hProcess9"/>
    <dgm:cxn modelId="{6A269A46-FAD1-48F2-BE2F-2CB63ED2D3F9}" type="presParOf" srcId="{B75A8AD8-443A-4BF1-8DAA-0406A9543D46}" destId="{EA79CA34-425A-4E77-8C7A-8990D52C11AA}" srcOrd="2" destOrd="0" presId="urn:microsoft.com/office/officeart/2005/8/layout/hProcess9"/>
    <dgm:cxn modelId="{106CE745-1645-4178-9F13-D5FF901C6F35}" type="presParOf" srcId="{B75A8AD8-443A-4BF1-8DAA-0406A9543D46}" destId="{C0427A03-1D7E-4E26-A275-B4748A92AECA}" srcOrd="3" destOrd="0" presId="urn:microsoft.com/office/officeart/2005/8/layout/hProcess9"/>
    <dgm:cxn modelId="{BE0AB3AA-A02D-472A-8B96-45145BCAECE1}" type="presParOf" srcId="{B75A8AD8-443A-4BF1-8DAA-0406A9543D46}" destId="{24DB5AAA-EB58-4539-8C6D-22F8E5508F6B}" srcOrd="4" destOrd="0" presId="urn:microsoft.com/office/officeart/2005/8/layout/hProcess9"/>
    <dgm:cxn modelId="{925E976A-4C1B-4EA4-8C0F-A040D5053C15}" type="presParOf" srcId="{B75A8AD8-443A-4BF1-8DAA-0406A9543D46}" destId="{0C869F33-BB54-4AFA-96BB-43A30E336546}" srcOrd="5" destOrd="0" presId="urn:microsoft.com/office/officeart/2005/8/layout/hProcess9"/>
    <dgm:cxn modelId="{9B3040B4-93CF-40CD-95FB-D551B87E680B}" type="presParOf" srcId="{B75A8AD8-443A-4BF1-8DAA-0406A9543D46}" destId="{47664B3E-851E-47C7-87AB-190A83D8F1B3}" srcOrd="6" destOrd="0" presId="urn:microsoft.com/office/officeart/2005/8/layout/hProcess9"/>
    <dgm:cxn modelId="{FD93BDE8-5A82-4FEE-82B0-B387B2B07BB8}" type="presParOf" srcId="{B75A8AD8-443A-4BF1-8DAA-0406A9543D46}" destId="{BFDDE1EF-1574-493A-A240-230D6D2B4B1E}" srcOrd="7" destOrd="0" presId="urn:microsoft.com/office/officeart/2005/8/layout/hProcess9"/>
    <dgm:cxn modelId="{9AA0672C-F97A-46AE-8470-5D7232DEAC3C}" type="presParOf" srcId="{B75A8AD8-443A-4BF1-8DAA-0406A9543D46}" destId="{0365CB9D-9F08-4BD1-871A-2A83FA6F1D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E5549-8229-48A8-A33B-D2667C3168AB}">
      <dsp:nvSpPr>
        <dsp:cNvPr id="0" name=""/>
        <dsp:cNvSpPr/>
      </dsp:nvSpPr>
      <dsp:spPr>
        <a:xfrm>
          <a:off x="1467029" y="0"/>
          <a:ext cx="16626334" cy="607299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6612F-3ED2-451F-95CA-5C2F09BF4DB6}">
      <dsp:nvSpPr>
        <dsp:cNvPr id="0" name=""/>
        <dsp:cNvSpPr/>
      </dsp:nvSpPr>
      <dsp:spPr>
        <a:xfrm>
          <a:off x="1999" y="1821898"/>
          <a:ext cx="3579286" cy="2429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Data 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cleaning</a:t>
          </a:r>
          <a:endParaRPr lang="es-ES" sz="4500" b="1" kern="1200">
            <a:solidFill>
              <a:schemeClr val="bg1"/>
            </a:solidFill>
            <a:latin typeface="Source Sans Pro"/>
            <a:ea typeface="Source Sans Pro"/>
          </a:endParaRPr>
        </a:p>
      </dsp:txBody>
      <dsp:txXfrm>
        <a:off x="120583" y="1940482"/>
        <a:ext cx="3342118" cy="2192030"/>
      </dsp:txXfrm>
    </dsp:sp>
    <dsp:sp modelId="{EA79CA34-425A-4E77-8C7A-8990D52C11AA}">
      <dsp:nvSpPr>
        <dsp:cNvPr id="0" name=""/>
        <dsp:cNvSpPr/>
      </dsp:nvSpPr>
      <dsp:spPr>
        <a:xfrm>
          <a:off x="3996276" y="1821898"/>
          <a:ext cx="3579286" cy="2429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 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Feature</a:t>
          </a: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exploration</a:t>
          </a:r>
          <a:endParaRPr lang="es-ES" sz="4500" b="1" kern="1200">
            <a:solidFill>
              <a:schemeClr val="bg1"/>
            </a:solidFill>
            <a:latin typeface="Source Sans Pro"/>
            <a:ea typeface="Source Sans Pro"/>
          </a:endParaRPr>
        </a:p>
      </dsp:txBody>
      <dsp:txXfrm>
        <a:off x="4114860" y="1940482"/>
        <a:ext cx="3342118" cy="2192030"/>
      </dsp:txXfrm>
    </dsp:sp>
    <dsp:sp modelId="{24DB5AAA-EB58-4539-8C6D-22F8E5508F6B}">
      <dsp:nvSpPr>
        <dsp:cNvPr id="0" name=""/>
        <dsp:cNvSpPr/>
      </dsp:nvSpPr>
      <dsp:spPr>
        <a:xfrm>
          <a:off x="7990553" y="1821898"/>
          <a:ext cx="3579286" cy="2429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New variables</a:t>
          </a:r>
        </a:p>
      </dsp:txBody>
      <dsp:txXfrm>
        <a:off x="8109137" y="1940482"/>
        <a:ext cx="3342118" cy="2192030"/>
      </dsp:txXfrm>
    </dsp:sp>
    <dsp:sp modelId="{47664B3E-851E-47C7-87AB-190A83D8F1B3}">
      <dsp:nvSpPr>
        <dsp:cNvPr id="0" name=""/>
        <dsp:cNvSpPr/>
      </dsp:nvSpPr>
      <dsp:spPr>
        <a:xfrm>
          <a:off x="11984829" y="1821898"/>
          <a:ext cx="3579286" cy="2429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Pattern</a:t>
          </a: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recognition</a:t>
          </a:r>
          <a:endParaRPr lang="es-ES" sz="4500" b="1" kern="1200">
            <a:solidFill>
              <a:schemeClr val="bg1"/>
            </a:solidFill>
            <a:latin typeface="Source Sans Pro"/>
            <a:ea typeface="Source Sans Pro"/>
          </a:endParaRPr>
        </a:p>
      </dsp:txBody>
      <dsp:txXfrm>
        <a:off x="12103413" y="1940482"/>
        <a:ext cx="3342118" cy="2192030"/>
      </dsp:txXfrm>
    </dsp:sp>
    <dsp:sp modelId="{0365CB9D-9F08-4BD1-871A-2A83FA6F1DBC}">
      <dsp:nvSpPr>
        <dsp:cNvPr id="0" name=""/>
        <dsp:cNvSpPr/>
      </dsp:nvSpPr>
      <dsp:spPr>
        <a:xfrm>
          <a:off x="15979106" y="1821898"/>
          <a:ext cx="3579286" cy="2429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 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Report</a:t>
          </a:r>
          <a:r>
            <a:rPr lang="es-ES" sz="4500" b="1" kern="1200">
              <a:solidFill>
                <a:schemeClr val="bg1"/>
              </a:solidFill>
              <a:latin typeface="Source Sans Pro"/>
              <a:ea typeface="Source Sans Pro"/>
            </a:rPr>
            <a:t> </a:t>
          </a:r>
          <a:r>
            <a:rPr lang="es-ES" sz="4500" b="1" kern="1200" err="1">
              <a:solidFill>
                <a:schemeClr val="bg1"/>
              </a:solidFill>
              <a:latin typeface="Source Sans Pro"/>
              <a:ea typeface="Source Sans Pro"/>
            </a:rPr>
            <a:t>generation</a:t>
          </a:r>
          <a:endParaRPr lang="es-ES" sz="4500" b="1" kern="1200">
            <a:solidFill>
              <a:schemeClr val="bg1"/>
            </a:solidFill>
            <a:latin typeface="Source Sans Pro"/>
            <a:ea typeface="Source Sans Pro"/>
          </a:endParaRPr>
        </a:p>
      </dsp:txBody>
      <dsp:txXfrm>
        <a:off x="16097690" y="1940482"/>
        <a:ext cx="3342118" cy="219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70074-3A43-4807-8F9C-F18F8C0AFF26}" type="datetimeFigureOut">
              <a:rPr lang="es-MX" smtClean="0"/>
              <a:t>10/09/2023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E0B91-F579-479F-BFF0-D51025D984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747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E0B91-F579-479F-BFF0-D51025D9846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025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E0B91-F579-479F-BFF0-D51025D9846D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021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0711" y="3175839"/>
            <a:ext cx="2126578" cy="21265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8498948" y="3718999"/>
            <a:ext cx="1290104" cy="1161093"/>
          </a:xfrm>
          <a:custGeom>
            <a:avLst/>
            <a:gdLst/>
            <a:ahLst/>
            <a:cxnLst/>
            <a:rect l="l" t="t" r="r" b="b"/>
            <a:pathLst>
              <a:path w="1290104" h="1161093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0" y="5501661"/>
            <a:ext cx="18591782" cy="12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FACTORED DATATHON 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5317" y="6785300"/>
            <a:ext cx="8537367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Cristina Gomez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Daverson Arenas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60437" y="1059006"/>
            <a:ext cx="2098863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 Bold"/>
              </a:rPr>
              <a:t>22-08-2023</a:t>
            </a:r>
          </a:p>
        </p:txBody>
      </p:sp>
      <p:pic>
        <p:nvPicPr>
          <p:cNvPr id="14" name="Picture 13" descr="A black and grey text&#10;&#10;Description automatically generated">
            <a:extLst>
              <a:ext uri="{FF2B5EF4-FFF2-40B4-BE49-F238E27FC236}">
                <a16:creationId xmlns:a16="http://schemas.microsoft.com/office/drawing/2014/main" id="{90B72E92-2803-90AD-F2CE-12A2681B8A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b="841"/>
          <a:stretch/>
        </p:blipFill>
        <p:spPr>
          <a:xfrm>
            <a:off x="533400" y="366436"/>
            <a:ext cx="4029075" cy="13851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TextBox 35">
            <a:extLst>
              <a:ext uri="{FF2B5EF4-FFF2-40B4-BE49-F238E27FC236}">
                <a16:creationId xmlns:a16="http://schemas.microsoft.com/office/drawing/2014/main" id="{69A4A4BA-5550-122E-917D-DE5834B8B006}"/>
              </a:ext>
            </a:extLst>
          </p:cNvPr>
          <p:cNvSpPr txBox="1"/>
          <p:nvPr/>
        </p:nvSpPr>
        <p:spPr>
          <a:xfrm>
            <a:off x="516364" y="261253"/>
            <a:ext cx="1725527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  <a:latin typeface="Public Sans Heavy"/>
              </a:rPr>
              <a:t>SENTIMENT ANALISYS FROM HISTORICAL + STREAMING DATA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1BE9F163-F445-5A13-CA64-C958936DF2FA}"/>
              </a:ext>
            </a:extLst>
          </p:cNvPr>
          <p:cNvGrpSpPr/>
          <p:nvPr/>
        </p:nvGrpSpPr>
        <p:grpSpPr>
          <a:xfrm>
            <a:off x="418280" y="2172675"/>
            <a:ext cx="1670990" cy="1670990"/>
            <a:chOff x="0" y="0"/>
            <a:chExt cx="6350000" cy="6350000"/>
          </a:xfrm>
        </p:grpSpPr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78B49C6-6665-B266-3661-62FF6D18709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23">
            <a:extLst>
              <a:ext uri="{FF2B5EF4-FFF2-40B4-BE49-F238E27FC236}">
                <a16:creationId xmlns:a16="http://schemas.microsoft.com/office/drawing/2014/main" id="{A556A499-6ED1-58B3-F9B7-4CD53D8F80BE}"/>
              </a:ext>
            </a:extLst>
          </p:cNvPr>
          <p:cNvGrpSpPr/>
          <p:nvPr/>
        </p:nvGrpSpPr>
        <p:grpSpPr>
          <a:xfrm>
            <a:off x="6708508" y="2170882"/>
            <a:ext cx="1670990" cy="1670990"/>
            <a:chOff x="0" y="0"/>
            <a:chExt cx="6350000" cy="6350000"/>
          </a:xfrm>
        </p:grpSpPr>
        <p:sp>
          <p:nvSpPr>
            <p:cNvPr id="8" name="Freeform 24">
              <a:extLst>
                <a:ext uri="{FF2B5EF4-FFF2-40B4-BE49-F238E27FC236}">
                  <a16:creationId xmlns:a16="http://schemas.microsoft.com/office/drawing/2014/main" id="{1B179A3C-4454-8367-A0EF-619D4D1C640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" name="Group 25">
            <a:extLst>
              <a:ext uri="{FF2B5EF4-FFF2-40B4-BE49-F238E27FC236}">
                <a16:creationId xmlns:a16="http://schemas.microsoft.com/office/drawing/2014/main" id="{E155146B-09D6-53CB-A1C9-59C5604C129D}"/>
              </a:ext>
            </a:extLst>
          </p:cNvPr>
          <p:cNvGrpSpPr/>
          <p:nvPr/>
        </p:nvGrpSpPr>
        <p:grpSpPr>
          <a:xfrm>
            <a:off x="12674309" y="2153643"/>
            <a:ext cx="1670990" cy="1670990"/>
            <a:chOff x="0" y="0"/>
            <a:chExt cx="6350000" cy="6350000"/>
          </a:xfrm>
        </p:grpSpPr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0C9F0189-29CD-028E-1F25-45E4A09AC94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7" name="TextBox 35">
            <a:extLst>
              <a:ext uri="{FF2B5EF4-FFF2-40B4-BE49-F238E27FC236}">
                <a16:creationId xmlns:a16="http://schemas.microsoft.com/office/drawing/2014/main" id="{FBA1954B-46BD-9B9A-DEDF-99E415145F55}"/>
              </a:ext>
            </a:extLst>
          </p:cNvPr>
          <p:cNvSpPr txBox="1"/>
          <p:nvPr/>
        </p:nvSpPr>
        <p:spPr>
          <a:xfrm>
            <a:off x="2413756" y="2526998"/>
            <a:ext cx="3406891" cy="832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50">
                <a:solidFill>
                  <a:srgbClr val="FFFFFF"/>
                </a:solidFill>
                <a:latin typeface="Public Sans Heavy"/>
              </a:rPr>
              <a:t>BRAND REPUTATION ASSESSMENT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860EF013-D2E0-AB22-7925-35246BF9D460}"/>
              </a:ext>
            </a:extLst>
          </p:cNvPr>
          <p:cNvSpPr txBox="1"/>
          <p:nvPr/>
        </p:nvSpPr>
        <p:spPr>
          <a:xfrm>
            <a:off x="8592135" y="2590627"/>
            <a:ext cx="4309907" cy="8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50">
                <a:solidFill>
                  <a:srgbClr val="FFFFFF"/>
                </a:solidFill>
                <a:latin typeface="Public Sans Heavy"/>
              </a:rPr>
              <a:t>STRATEGIC DECISION MAKING</a:t>
            </a:r>
            <a:endParaRPr lang="es-ES"/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94E495C9-A313-22EE-DE72-8FA21B96301B}"/>
              </a:ext>
            </a:extLst>
          </p:cNvPr>
          <p:cNvSpPr txBox="1"/>
          <p:nvPr/>
        </p:nvSpPr>
        <p:spPr>
          <a:xfrm>
            <a:off x="14616053" y="2592472"/>
            <a:ext cx="3461273" cy="8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50">
                <a:solidFill>
                  <a:srgbClr val="FFFFFF"/>
                </a:solidFill>
                <a:latin typeface="Public Sans Heavy"/>
              </a:rPr>
              <a:t>CUSTOMER PERCEPTION</a:t>
            </a:r>
            <a:endParaRPr lang="es-ES"/>
          </a:p>
        </p:txBody>
      </p:sp>
      <p:pic>
        <p:nvPicPr>
          <p:cNvPr id="11" name="Graphic 10" descr="Boardroom with solid fill">
            <a:extLst>
              <a:ext uri="{FF2B5EF4-FFF2-40B4-BE49-F238E27FC236}">
                <a16:creationId xmlns:a16="http://schemas.microsoft.com/office/drawing/2014/main" id="{FABA8D05-0543-FF69-1CB5-E4C62088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720" y="2344208"/>
            <a:ext cx="1200150" cy="1200150"/>
          </a:xfrm>
          <a:prstGeom prst="rect">
            <a:avLst/>
          </a:prstGeom>
        </p:spPr>
      </p:pic>
      <p:pic>
        <p:nvPicPr>
          <p:cNvPr id="12" name="Graphic 11" descr="Business Growth with solid fill">
            <a:extLst>
              <a:ext uri="{FF2B5EF4-FFF2-40B4-BE49-F238E27FC236}">
                <a16:creationId xmlns:a16="http://schemas.microsoft.com/office/drawing/2014/main" id="{DED82F83-19CE-DB34-8C89-2CD0B20E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81993" y="2398268"/>
            <a:ext cx="1200150" cy="1200150"/>
          </a:xfrm>
          <a:prstGeom prst="rect">
            <a:avLst/>
          </a:prstGeom>
        </p:spPr>
      </p:pic>
      <p:pic>
        <p:nvPicPr>
          <p:cNvPr id="13" name="Graphic 12" descr="Connections with solid fill">
            <a:extLst>
              <a:ext uri="{FF2B5EF4-FFF2-40B4-BE49-F238E27FC236}">
                <a16:creationId xmlns:a16="http://schemas.microsoft.com/office/drawing/2014/main" id="{06AF6940-9044-454B-F46C-EB5709F37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9740" y="2456596"/>
            <a:ext cx="1185110" cy="1215188"/>
          </a:xfrm>
          <a:prstGeom prst="rect">
            <a:avLst/>
          </a:prstGeom>
        </p:spPr>
      </p:pic>
      <p:pic>
        <p:nvPicPr>
          <p:cNvPr id="14" name="Imagen 1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4AD8510-D3EE-E96C-2F19-5A766C968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4035" y="4409612"/>
            <a:ext cx="7531442" cy="5267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11F3CC37-3047-8F05-0405-DE8256552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629" y="4406867"/>
            <a:ext cx="7500551" cy="5272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70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3">
            <a:extLst>
              <a:ext uri="{FF2B5EF4-FFF2-40B4-BE49-F238E27FC236}">
                <a16:creationId xmlns:a16="http://schemas.microsoft.com/office/drawing/2014/main" id="{C8DE94A5-8047-9190-93D7-2331E0A4A207}"/>
              </a:ext>
            </a:extLst>
          </p:cNvPr>
          <p:cNvGrpSpPr/>
          <p:nvPr/>
        </p:nvGrpSpPr>
        <p:grpSpPr>
          <a:xfrm>
            <a:off x="-34254" y="0"/>
            <a:ext cx="7295937" cy="10287000"/>
            <a:chOff x="-2589734" y="-79531"/>
            <a:chExt cx="3262628" cy="1961778"/>
          </a:xfrm>
          <a:blipFill>
            <a:blip r:embed="rId2"/>
            <a:stretch>
              <a:fillRect/>
            </a:stretch>
          </a:blip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438ECB8E-8EF8-649A-281B-3682E602C659}"/>
                </a:ext>
              </a:extLst>
            </p:cNvPr>
            <p:cNvSpPr/>
            <p:nvPr/>
          </p:nvSpPr>
          <p:spPr>
            <a:xfrm>
              <a:off x="-2589734" y="-79531"/>
              <a:ext cx="3262628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F2ED489-237C-5F1B-CCC1-26C4D26EA36D}"/>
              </a:ext>
            </a:extLst>
          </p:cNvPr>
          <p:cNvSpPr txBox="1"/>
          <p:nvPr/>
        </p:nvSpPr>
        <p:spPr>
          <a:xfrm>
            <a:off x="287673" y="3688158"/>
            <a:ext cx="6652082" cy="5565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14987" y="2565185"/>
            <a:ext cx="6593010" cy="257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Public Sans Heavy"/>
              </a:rPr>
              <a:t>SENTIMENT ANALYSIS ML MODEL</a:t>
            </a: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FAEF258E-3C25-20D0-988E-0AB7D531F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64" r="-202" b="-279"/>
          <a:stretch/>
        </p:blipFill>
        <p:spPr>
          <a:xfrm>
            <a:off x="419614" y="5641368"/>
            <a:ext cx="6646669" cy="2208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81F401-427A-EB25-915E-3680CE64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513669"/>
            <a:ext cx="1434193" cy="1209675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9659B28B-86F6-9722-8DE0-C86FFB25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78" y="1932896"/>
            <a:ext cx="1823358" cy="1147083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0D274A3-1DBE-4B87-EE8E-B70FE426C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071" y="3535007"/>
            <a:ext cx="1943100" cy="12575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8597B0-7205-2C35-681F-D1D942FF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4581" y="4944156"/>
            <a:ext cx="1613808" cy="154169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67278481-F33E-0C43-9076-40617B91C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4042" y="6912278"/>
            <a:ext cx="1534886" cy="12467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BA22963-E00C-0A34-D7A8-EBB7DD976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581" y="8592231"/>
            <a:ext cx="1842409" cy="9892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1574FC-038F-F206-5103-528E7F6C4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4485" y="645548"/>
            <a:ext cx="8115299" cy="90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TextBox 35">
            <a:extLst>
              <a:ext uri="{FF2B5EF4-FFF2-40B4-BE49-F238E27FC236}">
                <a16:creationId xmlns:a16="http://schemas.microsoft.com/office/drawing/2014/main" id="{69A4A4BA-5550-122E-917D-DE5834B8B006}"/>
              </a:ext>
            </a:extLst>
          </p:cNvPr>
          <p:cNvSpPr txBox="1"/>
          <p:nvPr/>
        </p:nvSpPr>
        <p:spPr>
          <a:xfrm>
            <a:off x="516364" y="261253"/>
            <a:ext cx="1725527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Public Sans Heavy"/>
              </a:rPr>
              <a:t>SENTIMENT ANALISYS DASHBOARD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FBA1954B-46BD-9B9A-DEDF-99E415145F55}"/>
              </a:ext>
            </a:extLst>
          </p:cNvPr>
          <p:cNvSpPr txBox="1"/>
          <p:nvPr/>
        </p:nvSpPr>
        <p:spPr>
          <a:xfrm>
            <a:off x="952127" y="2883138"/>
            <a:ext cx="3619162" cy="537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Identifying Key Themes</a:t>
            </a:r>
            <a:endParaRPr lang="es-ES" sz="2400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endParaRPr lang="en-US" sz="2400" b="1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Prioritizing Focus Areas</a:t>
            </a:r>
          </a:p>
          <a:p>
            <a:pPr marL="285750" indent="-285750">
              <a:buFont typeface="Arial"/>
              <a:buChar char="•"/>
            </a:pPr>
            <a:endParaRPr lang="en-US" sz="2400" b="1">
              <a:solidFill>
                <a:schemeClr val="bg1"/>
              </a:solidFill>
              <a:latin typeface="Source Sans Pro"/>
              <a:ea typeface="Calibri"/>
              <a:cs typeface="Calibri"/>
            </a:endParaRPr>
          </a:p>
          <a:p>
            <a:pPr marL="285750" indent="-285750">
              <a:lnSpc>
                <a:spcPts val="3359"/>
              </a:lnSpc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Sentiment Overview</a:t>
            </a:r>
          </a:p>
          <a:p>
            <a:pPr>
              <a:lnSpc>
                <a:spcPts val="3359"/>
              </a:lnSpc>
            </a:pPr>
            <a:endParaRPr lang="en-US" sz="2400" b="1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285750" indent="-285750">
              <a:lnSpc>
                <a:spcPts val="3359"/>
              </a:lnSpc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Monitoring Trends</a:t>
            </a:r>
          </a:p>
          <a:p>
            <a:pPr>
              <a:lnSpc>
                <a:spcPts val="3359"/>
              </a:lnSpc>
            </a:pPr>
            <a:endParaRPr lang="en-US" sz="2400" b="1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285750" indent="-285750">
              <a:lnSpc>
                <a:spcPts val="3359"/>
              </a:lnSpc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Customer Engagement</a:t>
            </a:r>
          </a:p>
          <a:p>
            <a:pPr>
              <a:lnSpc>
                <a:spcPts val="3359"/>
              </a:lnSpc>
            </a:pPr>
            <a:endParaRPr lang="en-US" sz="2400" b="1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285750" indent="-285750">
              <a:lnSpc>
                <a:spcPts val="3359"/>
              </a:lnSpc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Historical Insights</a:t>
            </a:r>
          </a:p>
          <a:p>
            <a:pPr>
              <a:lnSpc>
                <a:spcPts val="3359"/>
              </a:lnSpc>
            </a:pPr>
            <a:endParaRPr lang="en-US" sz="2400" b="1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285750" indent="-285750">
              <a:lnSpc>
                <a:spcPts val="3359"/>
              </a:lnSpc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Seasonal Patterns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1B8358E3-ACE5-6E74-D207-936AEF8C6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11" y="1678754"/>
            <a:ext cx="11933537" cy="83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CF9B3B2-4FCB-80D3-5747-B12A3583EA73}"/>
              </a:ext>
            </a:extLst>
          </p:cNvPr>
          <p:cNvSpPr/>
          <p:nvPr/>
        </p:nvSpPr>
        <p:spPr>
          <a:xfrm>
            <a:off x="169194" y="8474742"/>
            <a:ext cx="4196013" cy="1714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9933032" y="2296466"/>
            <a:ext cx="1917527" cy="108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Heavy"/>
              </a:rPr>
              <a:t>BUILD AND PROVISION APP</a:t>
            </a:r>
            <a:endParaRPr lang="en-US" b="1">
              <a:cs typeface="Calibri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891122" y="2431819"/>
            <a:ext cx="212960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Heavy"/>
              </a:rPr>
              <a:t>DEPLOY</a:t>
            </a:r>
            <a:endParaRPr lang="en-US" b="1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Heavy"/>
                <a:cs typeface="Calibri"/>
              </a:rPr>
              <a:t>DASHBOARD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DCB948-8B32-B9F5-AE4F-85E36B38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5888093"/>
            <a:ext cx="7360318" cy="3067775"/>
          </a:xfrm>
          <a:prstGeom prst="rect">
            <a:avLst/>
          </a:prstGeom>
        </p:spPr>
      </p:pic>
      <p:sp>
        <p:nvSpPr>
          <p:cNvPr id="3" name="TextBox 34">
            <a:extLst>
              <a:ext uri="{FF2B5EF4-FFF2-40B4-BE49-F238E27FC236}">
                <a16:creationId xmlns:a16="http://schemas.microsoft.com/office/drawing/2014/main" id="{1ACA9867-9651-5069-D8E9-072A5DEDEBA9}"/>
              </a:ext>
            </a:extLst>
          </p:cNvPr>
          <p:cNvSpPr txBox="1"/>
          <p:nvPr/>
        </p:nvSpPr>
        <p:spPr>
          <a:xfrm>
            <a:off x="6304" y="94963"/>
            <a:ext cx="18211798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Public Sans Heavy"/>
              </a:rPr>
              <a:t>FRONTEND AND CONTINOUS DEPLOYMENT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Box 36">
            <a:extLst>
              <a:ext uri="{FF2B5EF4-FFF2-40B4-BE49-F238E27FC236}">
                <a16:creationId xmlns:a16="http://schemas.microsoft.com/office/drawing/2014/main" id="{B606C465-0631-6521-9430-C5771D225D39}"/>
              </a:ext>
            </a:extLst>
          </p:cNvPr>
          <p:cNvSpPr txBox="1"/>
          <p:nvPr/>
        </p:nvSpPr>
        <p:spPr>
          <a:xfrm>
            <a:off x="6248359" y="2491979"/>
            <a:ext cx="1330989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Heavy"/>
              </a:rPr>
              <a:t>HOST WEB APP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BA79098B-8A5A-880A-A69A-FA135C835EBF}"/>
              </a:ext>
            </a:extLst>
          </p:cNvPr>
          <p:cNvSpPr txBox="1"/>
          <p:nvPr/>
        </p:nvSpPr>
        <p:spPr>
          <a:xfrm>
            <a:off x="1781637" y="6200543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Source Sans Pro"/>
                <a:ea typeface="Source Sans Pro"/>
              </a:rPr>
              <a:t>GitHub Repository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8A2E79-9AD8-3996-5284-D9163ACB5D68}"/>
              </a:ext>
            </a:extLst>
          </p:cNvPr>
          <p:cNvSpPr/>
          <p:nvPr/>
        </p:nvSpPr>
        <p:spPr>
          <a:xfrm>
            <a:off x="3669631" y="7200148"/>
            <a:ext cx="1022684" cy="436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EEC6DBA-3228-0A4D-1A10-CD5D4EEDDBFA}"/>
              </a:ext>
            </a:extLst>
          </p:cNvPr>
          <p:cNvSpPr/>
          <p:nvPr/>
        </p:nvSpPr>
        <p:spPr>
          <a:xfrm>
            <a:off x="6181222" y="7200147"/>
            <a:ext cx="1022684" cy="436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978569EA-0DDC-C0E9-EE99-E9803FF5B7D4}"/>
              </a:ext>
            </a:extLst>
          </p:cNvPr>
          <p:cNvSpPr txBox="1"/>
          <p:nvPr/>
        </p:nvSpPr>
        <p:spPr>
          <a:xfrm>
            <a:off x="4684254" y="6200541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Source Sans Pro"/>
                <a:ea typeface="Source Sans Pro"/>
              </a:rPr>
              <a:t>AWS Amplify</a:t>
            </a:r>
            <a:endParaRPr lang="en-US" b="1">
              <a:cs typeface="Calibri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AEF9B17-7065-B387-A7B3-2F3874C106C0}"/>
              </a:ext>
            </a:extLst>
          </p:cNvPr>
          <p:cNvSpPr/>
          <p:nvPr/>
        </p:nvSpPr>
        <p:spPr>
          <a:xfrm>
            <a:off x="15024430" y="7200147"/>
            <a:ext cx="1097881" cy="436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Cloud Computing with solid fill">
            <a:extLst>
              <a:ext uri="{FF2B5EF4-FFF2-40B4-BE49-F238E27FC236}">
                <a16:creationId xmlns:a16="http://schemas.microsoft.com/office/drawing/2014/main" id="{F5E8DD8E-625B-F8E7-0B94-4C890DC4C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603" y="4475748"/>
            <a:ext cx="1305426" cy="1320465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E32789FD-AC8B-3DF4-D5BA-FD125F4402A4}"/>
              </a:ext>
            </a:extLst>
          </p:cNvPr>
          <p:cNvSpPr/>
          <p:nvPr/>
        </p:nvSpPr>
        <p:spPr>
          <a:xfrm rot="5400000">
            <a:off x="1973235" y="5011376"/>
            <a:ext cx="1308434" cy="100764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4AAFFD98-1174-4600-B8FB-57F22A09B209}"/>
              </a:ext>
            </a:extLst>
          </p:cNvPr>
          <p:cNvSpPr txBox="1"/>
          <p:nvPr/>
        </p:nvSpPr>
        <p:spPr>
          <a:xfrm>
            <a:off x="277688" y="4125095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Source Sans Pro"/>
                <a:ea typeface="Source Sans Pro"/>
              </a:rPr>
              <a:t>Local Dev Commit</a:t>
            </a:r>
            <a:endParaRPr lang="en-US" b="1">
              <a:cs typeface="Calibri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A90C02F2-F3D1-2CBC-EF69-F33175DEF805}"/>
              </a:ext>
            </a:extLst>
          </p:cNvPr>
          <p:cNvSpPr txBox="1"/>
          <p:nvPr/>
        </p:nvSpPr>
        <p:spPr>
          <a:xfrm>
            <a:off x="9662320" y="5433527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Source Sans Pro"/>
                <a:ea typeface="Source Sans Pro"/>
              </a:rPr>
              <a:t>Automatic Deployment</a:t>
            </a:r>
            <a:endParaRPr lang="en-US" b="1">
              <a:cs typeface="Calibri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BDF49ADC-6BF7-E60D-7A6E-70CFC4166119}"/>
              </a:ext>
            </a:extLst>
          </p:cNvPr>
          <p:cNvSpPr txBox="1"/>
          <p:nvPr/>
        </p:nvSpPr>
        <p:spPr>
          <a:xfrm>
            <a:off x="15798425" y="5598962"/>
            <a:ext cx="2293039" cy="721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Source Sans Pro"/>
                <a:ea typeface="Source Sans Pro"/>
              </a:rPr>
              <a:t>Frontend and Dashboard</a:t>
            </a:r>
            <a:endParaRPr lang="en-US" b="1">
              <a:cs typeface="Calibri"/>
            </a:endParaRPr>
          </a:p>
        </p:txBody>
      </p:sp>
      <p:pic>
        <p:nvPicPr>
          <p:cNvPr id="44" name="Picture 43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4517CE72-31B7-96D6-8FCC-7BD821DAE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728" y="6193255"/>
            <a:ext cx="2532648" cy="2532648"/>
          </a:xfrm>
          <a:prstGeom prst="rect">
            <a:avLst/>
          </a:prstGeom>
        </p:spPr>
      </p:pic>
      <p:pic>
        <p:nvPicPr>
          <p:cNvPr id="45" name="Picture 44" descr="A black cat in a circle&#10;&#10;Description automatically generated">
            <a:extLst>
              <a:ext uri="{FF2B5EF4-FFF2-40B4-BE49-F238E27FC236}">
                <a16:creationId xmlns:a16="http://schemas.microsoft.com/office/drawing/2014/main" id="{DB970464-D058-B9F1-E51E-2E6A8CF00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964" y="6718885"/>
            <a:ext cx="1361073" cy="1391152"/>
          </a:xfrm>
          <a:prstGeom prst="rect">
            <a:avLst/>
          </a:prstGeom>
        </p:spPr>
      </p:pic>
      <p:pic>
        <p:nvPicPr>
          <p:cNvPr id="46" name="Picture 45" descr="A computer with graphics on it&#10;&#10;Description automatically generated">
            <a:extLst>
              <a:ext uri="{FF2B5EF4-FFF2-40B4-BE49-F238E27FC236}">
                <a16:creationId xmlns:a16="http://schemas.microsoft.com/office/drawing/2014/main" id="{F376FFB0-E2AB-6FA0-374A-87A7C46EF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9307" y="6343650"/>
            <a:ext cx="2111543" cy="2126582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183ED0E5-FAFD-E6AB-D80F-D98626C387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57" t="326" r="31353" b="20430"/>
          <a:stretch/>
        </p:blipFill>
        <p:spPr>
          <a:xfrm>
            <a:off x="421707" y="8583393"/>
            <a:ext cx="1354873" cy="1110240"/>
          </a:xfrm>
          <a:prstGeom prst="rect">
            <a:avLst/>
          </a:prstGeom>
        </p:spPr>
      </p:pic>
      <p:sp>
        <p:nvSpPr>
          <p:cNvPr id="49" name="TextBox 35">
            <a:extLst>
              <a:ext uri="{FF2B5EF4-FFF2-40B4-BE49-F238E27FC236}">
                <a16:creationId xmlns:a16="http://schemas.microsoft.com/office/drawing/2014/main" id="{104A8680-9EFA-BFF9-3CEA-4CACE8DC6D3A}"/>
              </a:ext>
            </a:extLst>
          </p:cNvPr>
          <p:cNvSpPr txBox="1"/>
          <p:nvPr/>
        </p:nvSpPr>
        <p:spPr>
          <a:xfrm>
            <a:off x="337846" y="9689699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latin typeface="Source Sans Pro"/>
                <a:ea typeface="Source Sans Pro"/>
              </a:rPr>
              <a:t>GitHub Actions</a:t>
            </a:r>
            <a:endParaRPr lang="en-US"/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EB97884C-A2AF-C637-A11B-9C9556DEA72F}"/>
              </a:ext>
            </a:extLst>
          </p:cNvPr>
          <p:cNvSpPr txBox="1"/>
          <p:nvPr/>
        </p:nvSpPr>
        <p:spPr>
          <a:xfrm>
            <a:off x="1841793" y="9073080"/>
            <a:ext cx="2984854" cy="35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>
                <a:latin typeface="Source Sans Pro"/>
                <a:ea typeface="Source Sans Pro"/>
              </a:rPr>
              <a:t>Dev</a:t>
            </a:r>
            <a:endParaRPr lang="en-US" sz="2400" b="1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1825721-6B9B-B0A5-E75C-C219F4F9FE5D}"/>
              </a:ext>
            </a:extLst>
          </p:cNvPr>
          <p:cNvSpPr/>
          <p:nvPr/>
        </p:nvSpPr>
        <p:spPr>
          <a:xfrm>
            <a:off x="2436394" y="9098880"/>
            <a:ext cx="691815" cy="3007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35E92734-7BCA-F4DD-71D9-6BB7F80C3840}"/>
              </a:ext>
            </a:extLst>
          </p:cNvPr>
          <p:cNvSpPr txBox="1"/>
          <p:nvPr/>
        </p:nvSpPr>
        <p:spPr>
          <a:xfrm>
            <a:off x="3195345" y="9073079"/>
            <a:ext cx="2984854" cy="35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>
                <a:latin typeface="Source Sans Pro"/>
                <a:ea typeface="Source Sans Pro"/>
              </a:rPr>
              <a:t>Main</a:t>
            </a:r>
            <a:endParaRPr lang="en-US"/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FDB7A69E-E392-CF5B-684A-4A4760595562}"/>
              </a:ext>
            </a:extLst>
          </p:cNvPr>
          <p:cNvSpPr txBox="1"/>
          <p:nvPr/>
        </p:nvSpPr>
        <p:spPr>
          <a:xfrm>
            <a:off x="2037306" y="8606856"/>
            <a:ext cx="2984854" cy="34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latin typeface="Source Sans Pro"/>
                <a:ea typeface="Source Sans Pro"/>
              </a:rPr>
              <a:t>Pull Request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99237-23A8-4C2A-E778-DE025DB32DAF}"/>
              </a:ext>
            </a:extLst>
          </p:cNvPr>
          <p:cNvGrpSpPr/>
          <p:nvPr/>
        </p:nvGrpSpPr>
        <p:grpSpPr>
          <a:xfrm>
            <a:off x="4897566" y="2184127"/>
            <a:ext cx="1072427" cy="1153713"/>
            <a:chOff x="3273302" y="1958535"/>
            <a:chExt cx="1358177" cy="1364265"/>
          </a:xfrm>
        </p:grpSpPr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5E3A32B4-3FE4-8D7C-5F7D-0E887A8509A2}"/>
                </a:ext>
              </a:extLst>
            </p:cNvPr>
            <p:cNvGrpSpPr/>
            <p:nvPr/>
          </p:nvGrpSpPr>
          <p:grpSpPr>
            <a:xfrm>
              <a:off x="3273302" y="1958535"/>
              <a:ext cx="1358177" cy="1364265"/>
              <a:chOff x="14167" y="0"/>
              <a:chExt cx="6321665" cy="6350000"/>
            </a:xfrm>
          </p:grpSpPr>
          <p:sp>
            <p:nvSpPr>
              <p:cNvPr id="8" name="Freeform 31">
                <a:extLst>
                  <a:ext uri="{FF2B5EF4-FFF2-40B4-BE49-F238E27FC236}">
                    <a16:creationId xmlns:a16="http://schemas.microsoft.com/office/drawing/2014/main" id="{DA3DAC83-EDB0-FC27-8D33-369B68DE49B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8B9EB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  <p:pic>
          <p:nvPicPr>
            <p:cNvPr id="54" name="Graphic 53" descr="Checkmark with solid fill">
              <a:extLst>
                <a:ext uri="{FF2B5EF4-FFF2-40B4-BE49-F238E27FC236}">
                  <a16:creationId xmlns:a16="http://schemas.microsoft.com/office/drawing/2014/main" id="{618F8962-68F1-94C0-BFDF-27E9B17AE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98182" y="2159669"/>
              <a:ext cx="914400" cy="914400"/>
            </a:xfrm>
            <a:prstGeom prst="rect">
              <a:avLst/>
            </a:prstGeom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1F9A676-15CE-3EC2-B9D7-17FFFA1066D1}"/>
              </a:ext>
            </a:extLst>
          </p:cNvPr>
          <p:cNvSpPr/>
          <p:nvPr/>
        </p:nvSpPr>
        <p:spPr>
          <a:xfrm>
            <a:off x="4474243" y="1737059"/>
            <a:ext cx="11234487" cy="21807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Striped Right 58">
            <a:extLst>
              <a:ext uri="{FF2B5EF4-FFF2-40B4-BE49-F238E27FC236}">
                <a16:creationId xmlns:a16="http://schemas.microsoft.com/office/drawing/2014/main" id="{E0F53C06-CD10-B682-684A-73B1D2312E48}"/>
              </a:ext>
            </a:extLst>
          </p:cNvPr>
          <p:cNvSpPr/>
          <p:nvPr/>
        </p:nvSpPr>
        <p:spPr>
          <a:xfrm>
            <a:off x="7677652" y="2496553"/>
            <a:ext cx="827170" cy="541420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Striped Right 59">
            <a:extLst>
              <a:ext uri="{FF2B5EF4-FFF2-40B4-BE49-F238E27FC236}">
                <a16:creationId xmlns:a16="http://schemas.microsoft.com/office/drawing/2014/main" id="{5B532E6B-DD2C-888D-42E3-8F9B3D5B3DE2}"/>
              </a:ext>
            </a:extLst>
          </p:cNvPr>
          <p:cNvSpPr/>
          <p:nvPr/>
        </p:nvSpPr>
        <p:spPr>
          <a:xfrm>
            <a:off x="11633033" y="2496552"/>
            <a:ext cx="827170" cy="541420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2D771785-E79B-0EDB-8E0A-35553CB31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584" y="2012282"/>
            <a:ext cx="2186740" cy="2186740"/>
          </a:xfrm>
          <a:prstGeom prst="rect">
            <a:avLst/>
          </a:prstGeom>
        </p:spPr>
      </p:pic>
      <p:sp>
        <p:nvSpPr>
          <p:cNvPr id="65" name="TextBox 35">
            <a:extLst>
              <a:ext uri="{FF2B5EF4-FFF2-40B4-BE49-F238E27FC236}">
                <a16:creationId xmlns:a16="http://schemas.microsoft.com/office/drawing/2014/main" id="{ACE9D534-25C1-A930-AC76-7E4CB5BC9D2B}"/>
              </a:ext>
            </a:extLst>
          </p:cNvPr>
          <p:cNvSpPr txBox="1"/>
          <p:nvPr/>
        </p:nvSpPr>
        <p:spPr>
          <a:xfrm>
            <a:off x="2789279" y="2079726"/>
            <a:ext cx="2984854" cy="34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FFFF"/>
                </a:solidFill>
                <a:latin typeface="Source Sans Pro"/>
                <a:ea typeface="Source Sans Pro"/>
              </a:rPr>
              <a:t>AWS Amplify</a:t>
            </a:r>
            <a:endParaRPr lang="en-US" b="1" dirty="0">
              <a:cs typeface="Calibri"/>
            </a:endParaRPr>
          </a:p>
        </p:txBody>
      </p:sp>
      <p:sp>
        <p:nvSpPr>
          <p:cNvPr id="66" name="TextBox 35">
            <a:extLst>
              <a:ext uri="{FF2B5EF4-FFF2-40B4-BE49-F238E27FC236}">
                <a16:creationId xmlns:a16="http://schemas.microsoft.com/office/drawing/2014/main" id="{F289687A-BF26-D238-D44E-3B77AA1C182B}"/>
              </a:ext>
            </a:extLst>
          </p:cNvPr>
          <p:cNvSpPr txBox="1"/>
          <p:nvPr/>
        </p:nvSpPr>
        <p:spPr>
          <a:xfrm>
            <a:off x="3857082" y="7463857"/>
            <a:ext cx="2984854" cy="33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1600" b="1">
                <a:solidFill>
                  <a:srgbClr val="FFFFFF"/>
                </a:solidFill>
                <a:latin typeface="Source Sans Pro"/>
                <a:ea typeface="Source Sans Pro"/>
                <a:cs typeface="Calibri"/>
              </a:rPr>
              <a:t>main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88505-0718-F280-93DA-F64E0CD54077}"/>
              </a:ext>
            </a:extLst>
          </p:cNvPr>
          <p:cNvGrpSpPr/>
          <p:nvPr/>
        </p:nvGrpSpPr>
        <p:grpSpPr>
          <a:xfrm>
            <a:off x="8582236" y="2184126"/>
            <a:ext cx="1072427" cy="1153713"/>
            <a:chOff x="3273302" y="1958535"/>
            <a:chExt cx="1358177" cy="1364265"/>
          </a:xfrm>
        </p:grpSpPr>
        <p:grpSp>
          <p:nvGrpSpPr>
            <p:cNvPr id="6" name="Group 30">
              <a:extLst>
                <a:ext uri="{FF2B5EF4-FFF2-40B4-BE49-F238E27FC236}">
                  <a16:creationId xmlns:a16="http://schemas.microsoft.com/office/drawing/2014/main" id="{B67A7849-8722-B67D-51AB-B1074B7EFAA7}"/>
                </a:ext>
              </a:extLst>
            </p:cNvPr>
            <p:cNvGrpSpPr/>
            <p:nvPr/>
          </p:nvGrpSpPr>
          <p:grpSpPr>
            <a:xfrm>
              <a:off x="3273302" y="1958535"/>
              <a:ext cx="1358177" cy="1364265"/>
              <a:chOff x="14167" y="0"/>
              <a:chExt cx="6321665" cy="6350000"/>
            </a:xfrm>
          </p:grpSpPr>
          <p:sp>
            <p:nvSpPr>
              <p:cNvPr id="11" name="Freeform 31">
                <a:extLst>
                  <a:ext uri="{FF2B5EF4-FFF2-40B4-BE49-F238E27FC236}">
                    <a16:creationId xmlns:a16="http://schemas.microsoft.com/office/drawing/2014/main" id="{81415632-9FDF-805A-AE81-BE1792196EF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8B9EB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A650438C-A95C-0091-40E7-08EAD94E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98182" y="2159669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E9B5DC-0B2A-58A1-6D52-177D16593AF7}"/>
              </a:ext>
            </a:extLst>
          </p:cNvPr>
          <p:cNvGrpSpPr/>
          <p:nvPr/>
        </p:nvGrpSpPr>
        <p:grpSpPr>
          <a:xfrm>
            <a:off x="12597775" y="2184125"/>
            <a:ext cx="1072427" cy="1153713"/>
            <a:chOff x="3273302" y="1958535"/>
            <a:chExt cx="1358177" cy="1364265"/>
          </a:xfrm>
        </p:grpSpPr>
        <p:grpSp>
          <p:nvGrpSpPr>
            <p:cNvPr id="13" name="Group 30">
              <a:extLst>
                <a:ext uri="{FF2B5EF4-FFF2-40B4-BE49-F238E27FC236}">
                  <a16:creationId xmlns:a16="http://schemas.microsoft.com/office/drawing/2014/main" id="{93C606BC-45BF-D75F-C327-F4778BD1857D}"/>
                </a:ext>
              </a:extLst>
            </p:cNvPr>
            <p:cNvGrpSpPr/>
            <p:nvPr/>
          </p:nvGrpSpPr>
          <p:grpSpPr>
            <a:xfrm>
              <a:off x="3273302" y="1958535"/>
              <a:ext cx="1358177" cy="1364265"/>
              <a:chOff x="14167" y="0"/>
              <a:chExt cx="6321665" cy="6350000"/>
            </a:xfrm>
          </p:grpSpPr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1FF89195-335E-7122-3616-1015AB40BA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8B9EB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229E9C1B-EC75-B39D-1CB1-D864D1013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98182" y="21596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394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1"/>
          <p:cNvGrpSpPr/>
          <p:nvPr/>
        </p:nvGrpSpPr>
        <p:grpSpPr>
          <a:xfrm>
            <a:off x="1355472" y="7232768"/>
            <a:ext cx="1663534" cy="1670990"/>
            <a:chOff x="14167" y="0"/>
            <a:chExt cx="6321665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85564" y="2288576"/>
            <a:ext cx="1663534" cy="1670990"/>
            <a:chOff x="-807591" y="-13735048"/>
            <a:chExt cx="6321666" cy="6350000"/>
          </a:xfrm>
        </p:grpSpPr>
        <p:sp>
          <p:nvSpPr>
            <p:cNvPr id="24" name="Freeform 24"/>
            <p:cNvSpPr/>
            <p:nvPr/>
          </p:nvSpPr>
          <p:spPr>
            <a:xfrm>
              <a:off x="-807591" y="-13735048"/>
              <a:ext cx="6321666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93687" y="4727825"/>
            <a:ext cx="1663534" cy="1670990"/>
            <a:chOff x="14167" y="0"/>
            <a:chExt cx="6321665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02216" y="299988"/>
            <a:ext cx="17784730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</a:rPr>
              <a:t>CHALLENGES AND CONCLUSIONS</a:t>
            </a:r>
            <a:endParaRPr lang="en-US" b="1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F8E5AD9-1546-3200-3E8F-6DCD18B3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972" y="2912747"/>
            <a:ext cx="8401699" cy="5608165"/>
          </a:xfrm>
          <a:prstGeom prst="rect">
            <a:avLst/>
          </a:prstGeom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AE6E36C9-8C3A-28E1-D6A6-CD37368DA0F1}"/>
              </a:ext>
            </a:extLst>
          </p:cNvPr>
          <p:cNvSpPr txBox="1"/>
          <p:nvPr/>
        </p:nvSpPr>
        <p:spPr>
          <a:xfrm>
            <a:off x="11355304" y="2292769"/>
            <a:ext cx="5934758" cy="404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50" b="1">
                <a:solidFill>
                  <a:srgbClr val="FFFFFF"/>
                </a:solidFill>
                <a:latin typeface="Public Sans Heavy"/>
              </a:rPr>
              <a:t>AWS DAILY COST RESOURCES</a:t>
            </a:r>
            <a:endParaRPr lang="en-US" b="1">
              <a:cs typeface="Calibri"/>
            </a:endParaRPr>
          </a:p>
        </p:txBody>
      </p:sp>
      <p:pic>
        <p:nvPicPr>
          <p:cNvPr id="40" name="Gráfico 39" descr="Ordenador con relleno sólido">
            <a:extLst>
              <a:ext uri="{FF2B5EF4-FFF2-40B4-BE49-F238E27FC236}">
                <a16:creationId xmlns:a16="http://schemas.microsoft.com/office/drawing/2014/main" id="{B5913D86-A9E3-3D5F-8842-7954E9AB2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79" y="7605583"/>
            <a:ext cx="914400" cy="914400"/>
          </a:xfrm>
          <a:prstGeom prst="rect">
            <a:avLst/>
          </a:prstGeom>
        </p:spPr>
      </p:pic>
      <p:pic>
        <p:nvPicPr>
          <p:cNvPr id="44" name="Gráfico 43" descr="Niños con relleno sólido">
            <a:extLst>
              <a:ext uri="{FF2B5EF4-FFF2-40B4-BE49-F238E27FC236}">
                <a16:creationId xmlns:a16="http://schemas.microsoft.com/office/drawing/2014/main" id="{58294767-D5F2-5A00-2E5E-574A1C106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0773" y="2662882"/>
            <a:ext cx="914400" cy="914400"/>
          </a:xfrm>
          <a:prstGeom prst="rect">
            <a:avLst/>
          </a:prstGeom>
        </p:spPr>
      </p:pic>
      <p:pic>
        <p:nvPicPr>
          <p:cNvPr id="45" name="Gráfico 44" descr="Indicador con relleno sólido">
            <a:extLst>
              <a:ext uri="{FF2B5EF4-FFF2-40B4-BE49-F238E27FC236}">
                <a16:creationId xmlns:a16="http://schemas.microsoft.com/office/drawing/2014/main" id="{4A10697A-B722-865B-AC91-FAE510E1C6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8894" y="4979773"/>
            <a:ext cx="914400" cy="914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E108928-DB2F-7AF4-00EC-F1B4AF9314B8}"/>
              </a:ext>
            </a:extLst>
          </p:cNvPr>
          <p:cNvSpPr txBox="1"/>
          <p:nvPr/>
        </p:nvSpPr>
        <p:spPr>
          <a:xfrm>
            <a:off x="3370305" y="2906927"/>
            <a:ext cx="76859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3200" b="1">
                <a:solidFill>
                  <a:srgbClr val="FFFFFF"/>
                </a:solidFill>
                <a:latin typeface="Source Sans Pro"/>
                <a:ea typeface="Source Sans Pro"/>
              </a:rPr>
              <a:t>SMALL TEAM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DE034-A93D-34A7-0350-92BBB1D7FB29}"/>
              </a:ext>
            </a:extLst>
          </p:cNvPr>
          <p:cNvSpPr txBox="1"/>
          <p:nvPr/>
        </p:nvSpPr>
        <p:spPr>
          <a:xfrm>
            <a:off x="3373974" y="5267067"/>
            <a:ext cx="76901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3200" b="1">
                <a:solidFill>
                  <a:srgbClr val="FFFFFF"/>
                </a:solidFill>
                <a:latin typeface="Source Sans Pro"/>
                <a:ea typeface="Source Sans Pro"/>
              </a:rPr>
              <a:t>LIMITED TIME FRAME</a:t>
            </a:r>
            <a:r>
              <a:rPr lang="es-ES" sz="3200">
                <a:solidFill>
                  <a:srgbClr val="FFFFFF"/>
                </a:solidFill>
                <a:latin typeface="Public Sans Heavy"/>
              </a:rPr>
              <a:t>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A1F2F9-CB30-DC90-0B36-9D4DBB8FA879}"/>
              </a:ext>
            </a:extLst>
          </p:cNvPr>
          <p:cNvSpPr txBox="1"/>
          <p:nvPr/>
        </p:nvSpPr>
        <p:spPr>
          <a:xfrm>
            <a:off x="3369146" y="7742281"/>
            <a:ext cx="76911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3200" b="1">
                <a:solidFill>
                  <a:srgbClr val="FFFFFF"/>
                </a:solidFill>
                <a:latin typeface="Source Sans Pro"/>
                <a:ea typeface="Source Sans Pro"/>
              </a:rPr>
              <a:t>LIMITED RESOURCES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0711" y="3175839"/>
            <a:ext cx="2126578" cy="21265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8498948" y="3718999"/>
            <a:ext cx="1290104" cy="1161093"/>
          </a:xfrm>
          <a:custGeom>
            <a:avLst/>
            <a:gdLst/>
            <a:ahLst/>
            <a:cxnLst/>
            <a:rect l="l" t="t" r="r" b="b"/>
            <a:pathLst>
              <a:path w="1290104" h="1161093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605077" y="5501661"/>
            <a:ext cx="15077846" cy="104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5400">
                <a:solidFill>
                  <a:srgbClr val="FFFFFF"/>
                </a:solidFill>
                <a:latin typeface="Public Sans Heavy"/>
              </a:rPr>
              <a:t>THANKS FOR YOUR ATTENTION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8872" y="1059006"/>
            <a:ext cx="3006255" cy="322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>
                <a:solidFill>
                  <a:srgbClr val="FFFFFF"/>
                </a:solidFill>
                <a:latin typeface="Public Sans Heavy"/>
              </a:rPr>
              <a:t>PAISA GENIUS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01356" y="971550"/>
            <a:ext cx="2257944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 Bold"/>
              </a:rPr>
              <a:t>22-08-2023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6860" y="416044"/>
            <a:ext cx="4069171" cy="406917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838" y="413689"/>
            <a:ext cx="3330445" cy="807861"/>
            <a:chOff x="0" y="0"/>
            <a:chExt cx="2952474" cy="716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2474" cy="716178"/>
            </a:xfrm>
            <a:custGeom>
              <a:avLst/>
              <a:gdLst/>
              <a:ahLst/>
              <a:cxnLst/>
              <a:rect l="l" t="t" r="r" b="b"/>
              <a:pathLst>
                <a:path w="2952474" h="716178">
                  <a:moveTo>
                    <a:pt x="2828014" y="716177"/>
                  </a:moveTo>
                  <a:lnTo>
                    <a:pt x="124460" y="716177"/>
                  </a:lnTo>
                  <a:cubicBezTo>
                    <a:pt x="55880" y="716177"/>
                    <a:pt x="0" y="660297"/>
                    <a:pt x="0" y="591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28014" y="0"/>
                  </a:lnTo>
                  <a:cubicBezTo>
                    <a:pt x="2896594" y="0"/>
                    <a:pt x="2952474" y="55880"/>
                    <a:pt x="2952474" y="124460"/>
                  </a:cubicBezTo>
                  <a:lnTo>
                    <a:pt x="2952474" y="591718"/>
                  </a:lnTo>
                  <a:cubicBezTo>
                    <a:pt x="2952474" y="660298"/>
                    <a:pt x="2896594" y="716178"/>
                    <a:pt x="2828014" y="716178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30772" y="746462"/>
            <a:ext cx="5257801" cy="3403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5400">
                <a:solidFill>
                  <a:srgbClr val="FFFFFF"/>
                </a:solidFill>
                <a:latin typeface="Public Sans Heavy"/>
              </a:rPr>
              <a:t>PAISA GENIOUS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340" y="4631430"/>
            <a:ext cx="8180020" cy="490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>
                <a:solidFill>
                  <a:srgbClr val="FFFFFF"/>
                </a:solidFill>
                <a:latin typeface="Source Sans Pro"/>
              </a:rPr>
              <a:t>Bioengineer and Data Scientist:</a:t>
            </a:r>
            <a:endParaRPr lang="en-US" sz="2500">
              <a:solidFill>
                <a:srgbClr val="FFFFFF"/>
              </a:solidFill>
              <a:latin typeface="Source Sans Pro"/>
            </a:endParaRPr>
          </a:p>
          <a:p>
            <a:pPr algn="just">
              <a:lnSpc>
                <a:spcPct val="30000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As the lead data scientist in our project Cristina:</a:t>
            </a:r>
          </a:p>
          <a:p>
            <a:pPr algn="just"/>
            <a:endParaRPr lang="en-US" sz="2400">
              <a:solidFill>
                <a:srgbClr val="FFFFFF"/>
              </a:solidFill>
              <a:latin typeface="Source Sans Pro"/>
            </a:endParaRP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Managed feature engineering, data cleansing, and conducted data mining to create insightful visualizations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Constructed the gold data set, essential for visualization and ML models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Executed machine learning models for sentiment analysis, enhancing project insights</a:t>
            </a: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123" y="653504"/>
            <a:ext cx="3447874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 Heavy"/>
              </a:rPr>
              <a:t>CRISTINA GOMEZ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720304" y="413689"/>
            <a:ext cx="4069171" cy="406917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8148604A-903C-2D5E-5283-5BAF8035F959}"/>
              </a:ext>
            </a:extLst>
          </p:cNvPr>
          <p:cNvGrpSpPr/>
          <p:nvPr/>
        </p:nvGrpSpPr>
        <p:grpSpPr>
          <a:xfrm>
            <a:off x="15010171" y="385937"/>
            <a:ext cx="3141605" cy="807861"/>
            <a:chOff x="0" y="0"/>
            <a:chExt cx="2952474" cy="716177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23C8AE6-B38D-D403-900C-B73CFC4A8530}"/>
                </a:ext>
              </a:extLst>
            </p:cNvPr>
            <p:cNvSpPr/>
            <p:nvPr/>
          </p:nvSpPr>
          <p:spPr>
            <a:xfrm>
              <a:off x="0" y="0"/>
              <a:ext cx="2952474" cy="716178"/>
            </a:xfrm>
            <a:custGeom>
              <a:avLst/>
              <a:gdLst/>
              <a:ahLst/>
              <a:cxnLst/>
              <a:rect l="l" t="t" r="r" b="b"/>
              <a:pathLst>
                <a:path w="2952474" h="716178">
                  <a:moveTo>
                    <a:pt x="2828014" y="716177"/>
                  </a:moveTo>
                  <a:lnTo>
                    <a:pt x="124460" y="716177"/>
                  </a:lnTo>
                  <a:cubicBezTo>
                    <a:pt x="55880" y="716177"/>
                    <a:pt x="0" y="660297"/>
                    <a:pt x="0" y="591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28014" y="0"/>
                  </a:lnTo>
                  <a:cubicBezTo>
                    <a:pt x="2896594" y="0"/>
                    <a:pt x="2952474" y="55880"/>
                    <a:pt x="2952474" y="124460"/>
                  </a:cubicBezTo>
                  <a:lnTo>
                    <a:pt x="2952474" y="591718"/>
                  </a:lnTo>
                  <a:cubicBezTo>
                    <a:pt x="2952474" y="660298"/>
                    <a:pt x="2896594" y="716178"/>
                    <a:pt x="2828014" y="716178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3231EAF6-91C1-B78E-087B-88917742A4EC}"/>
              </a:ext>
            </a:extLst>
          </p:cNvPr>
          <p:cNvSpPr txBox="1"/>
          <p:nvPr/>
        </p:nvSpPr>
        <p:spPr>
          <a:xfrm>
            <a:off x="14954786" y="625753"/>
            <a:ext cx="3252376" cy="328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 Heavy"/>
              </a:rPr>
              <a:t>DAVERSON ARENAS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F8828E-6F82-0CFF-F3EE-D71C586A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75" y="562259"/>
            <a:ext cx="3776739" cy="3776739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D47390-C402-33AF-CBDE-BBCEF92B23CA}"/>
              </a:ext>
            </a:extLst>
          </p:cNvPr>
          <p:cNvSpPr txBox="1"/>
          <p:nvPr/>
        </p:nvSpPr>
        <p:spPr>
          <a:xfrm>
            <a:off x="9372601" y="4539096"/>
            <a:ext cx="8790653" cy="5092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>
                <a:solidFill>
                  <a:srgbClr val="FFFFFF"/>
                </a:solidFill>
                <a:latin typeface="Source Sans Pro"/>
              </a:rPr>
              <a:t>Mechanical Engineer and Data Engineer</a:t>
            </a:r>
            <a:endParaRPr lang="en-US" sz="2500">
              <a:solidFill>
                <a:srgbClr val="FFFFFF"/>
              </a:solidFill>
              <a:latin typeface="Source Sans Pro"/>
            </a:endParaRPr>
          </a:p>
          <a:p>
            <a:pPr algn="just">
              <a:lnSpc>
                <a:spcPct val="30000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As the lead data engineer in our project Daverson:</a:t>
            </a:r>
          </a:p>
          <a:p>
            <a:pPr algn="just"/>
            <a:endParaRPr lang="en-US" sz="2400">
              <a:solidFill>
                <a:srgbClr val="FFFFFF"/>
              </a:solidFill>
              <a:latin typeface="Source Sans Pro"/>
            </a:endParaRP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Orchestrated Databricks workspace deployment on AWS, integrating </a:t>
            </a:r>
            <a:r>
              <a:rPr lang="en-US" sz="2400" err="1">
                <a:solidFill>
                  <a:srgbClr val="FFFFFF"/>
                </a:solidFill>
                <a:latin typeface="Source Sans Pro"/>
              </a:rPr>
              <a:t>Github</a:t>
            </a:r>
            <a:r>
              <a:rPr lang="en-US" sz="2400">
                <a:solidFill>
                  <a:srgbClr val="FFFFFF"/>
                </a:solidFill>
                <a:latin typeface="Source Sans Pro"/>
              </a:rPr>
              <a:t> for efficient CI/CD.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Designed </a:t>
            </a:r>
            <a:r>
              <a:rPr lang="en-US" sz="2400" err="1">
                <a:solidFill>
                  <a:srgbClr val="FFFFFF"/>
                </a:solidFill>
                <a:latin typeface="Source Sans Pro"/>
              </a:rPr>
              <a:t>lakehouse</a:t>
            </a:r>
            <a:r>
              <a:rPr lang="en-US" sz="2400">
                <a:solidFill>
                  <a:srgbClr val="FFFFFF"/>
                </a:solidFill>
                <a:latin typeface="Source Sans Pro"/>
              </a:rPr>
              <a:t> data architecture, unifying data warehouses and data lakes.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Created ELT pipelines for batch and streaming incremental data ingestion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F3444A-D705-07DA-3C38-CA8AB6A4D17B}"/>
              </a:ext>
            </a:extLst>
          </p:cNvPr>
          <p:cNvCxnSpPr>
            <a:cxnSpLocks/>
          </p:cNvCxnSpPr>
          <p:nvPr/>
        </p:nvCxnSpPr>
        <p:spPr>
          <a:xfrm>
            <a:off x="9018108" y="5143500"/>
            <a:ext cx="0" cy="4711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CEEC79DD-9B05-A96D-BB83-A82D3412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/>
          <a:stretch/>
        </p:blipFill>
        <p:spPr>
          <a:xfrm rot="5400000">
            <a:off x="11784861" y="505174"/>
            <a:ext cx="3938478" cy="38862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214323" y="5844600"/>
            <a:ext cx="7126437" cy="5139704"/>
          </a:xfrm>
          <a:custGeom>
            <a:avLst/>
            <a:gdLst/>
            <a:ahLst/>
            <a:cxnLst/>
            <a:rect l="l" t="t" r="r" b="b"/>
            <a:pathLst>
              <a:path w="7126437" h="5139704">
                <a:moveTo>
                  <a:pt x="0" y="0"/>
                </a:moveTo>
                <a:lnTo>
                  <a:pt x="7126437" y="0"/>
                </a:lnTo>
                <a:lnTo>
                  <a:pt x="7126437" y="5139704"/>
                </a:lnTo>
                <a:lnTo>
                  <a:pt x="0" y="513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847749" y="7175605"/>
            <a:ext cx="272850" cy="1382854"/>
            <a:chOff x="0" y="0"/>
            <a:chExt cx="363800" cy="184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3800" cy="1843806"/>
            </a:xfrm>
            <a:custGeom>
              <a:avLst/>
              <a:gdLst/>
              <a:ahLst/>
              <a:cxnLst/>
              <a:rect l="l" t="t" r="r" b="b"/>
              <a:pathLst>
                <a:path w="363800" h="1843806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30827" y="28087"/>
              <a:ext cx="302146" cy="30214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6123991" y="6324195"/>
            <a:ext cx="272850" cy="1382854"/>
            <a:chOff x="0" y="0"/>
            <a:chExt cx="363800" cy="18438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3800" cy="1843806"/>
            </a:xfrm>
            <a:custGeom>
              <a:avLst/>
              <a:gdLst/>
              <a:ahLst/>
              <a:cxnLst/>
              <a:rect l="l" t="t" r="r" b="b"/>
              <a:pathLst>
                <a:path w="363800" h="1843806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30827" y="28087"/>
              <a:ext cx="302146" cy="30214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337500" y="3679468"/>
            <a:ext cx="272850" cy="1382854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9265455" y="5153173"/>
            <a:ext cx="272850" cy="1382854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15202197" y="2101888"/>
            <a:ext cx="190203" cy="1196683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4928690" y="33427"/>
            <a:ext cx="7134250" cy="223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5400" err="1">
                <a:solidFill>
                  <a:srgbClr val="FFFFFF"/>
                </a:solidFill>
                <a:latin typeface="Public Sans Heavy"/>
              </a:rPr>
              <a:t>Datathon</a:t>
            </a:r>
            <a:r>
              <a:rPr lang="en-US" sz="5400">
                <a:solidFill>
                  <a:srgbClr val="FFFFFF"/>
                </a:solidFill>
                <a:latin typeface="Public Sans Heavy"/>
              </a:rPr>
              <a:t> Challenge Roadmap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2792" y="5400699"/>
            <a:ext cx="2123660" cy="37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2 Heavy"/>
              </a:rPr>
              <a:t>Stage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3430" y="4175382"/>
            <a:ext cx="2324033" cy="40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2 Heavy"/>
              </a:rPr>
              <a:t>Stage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44643" y="3113073"/>
            <a:ext cx="2123660" cy="37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2 Heavy"/>
              </a:rPr>
              <a:t>Stage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44136" y="1532375"/>
            <a:ext cx="2123660" cy="37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2 Heavy"/>
              </a:rPr>
              <a:t>Stage 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13217" y="285244"/>
            <a:ext cx="2123660" cy="37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2 Heavy"/>
              </a:rPr>
              <a:t>Stage 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3054" y="5948702"/>
            <a:ext cx="2158210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20"/>
              </a:lnSpc>
            </a:pPr>
            <a:r>
              <a:rPr lang="en-US" sz="1586">
                <a:solidFill>
                  <a:srgbClr val="1EFFFF"/>
                </a:solidFill>
                <a:latin typeface="Lato 1"/>
              </a:rPr>
              <a:t>Understand the problem and  define a solution approach.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53567" y="4754289"/>
            <a:ext cx="2459388" cy="166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20"/>
              </a:lnSpc>
            </a:pPr>
            <a:r>
              <a:rPr lang="en-US" sz="1550">
                <a:solidFill>
                  <a:srgbClr val="1EFFFF"/>
                </a:solidFill>
                <a:latin typeface="Lato 1"/>
              </a:rPr>
              <a:t>Choose technologies, deploy services, </a:t>
            </a:r>
            <a:r>
              <a:rPr lang="en-US" sz="1600">
                <a:solidFill>
                  <a:srgbClr val="1EFFFF"/>
                </a:solidFill>
                <a:latin typeface="Segoe UI"/>
                <a:cs typeface="Segoe UI"/>
              </a:rPr>
              <a:t>set up workspace </a:t>
            </a:r>
            <a:r>
              <a:rPr lang="en-US" sz="1550">
                <a:solidFill>
                  <a:srgbClr val="1EFFFF"/>
                </a:solidFill>
                <a:latin typeface="Lato 1"/>
              </a:rPr>
              <a:t>and create GitHub repo. First batch ingestion</a:t>
            </a:r>
            <a:endParaRPr lang="en-US" sz="1586">
              <a:solidFill>
                <a:srgbClr val="1EFFFF"/>
              </a:solidFill>
              <a:latin typeface="Lato 1"/>
            </a:endParaRPr>
          </a:p>
          <a:p>
            <a:pPr algn="just">
              <a:lnSpc>
                <a:spcPts val="2220"/>
              </a:lnSpc>
            </a:pPr>
            <a:endParaRPr lang="en-US" sz="1586">
              <a:solidFill>
                <a:srgbClr val="1EFFFF"/>
              </a:solidFill>
              <a:latin typeface="Lato 1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495815" y="3600578"/>
            <a:ext cx="2221317" cy="1382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20"/>
              </a:lnSpc>
            </a:pPr>
            <a:r>
              <a:rPr lang="en-US" sz="1550">
                <a:solidFill>
                  <a:srgbClr val="1EFFFF"/>
                </a:solidFill>
                <a:latin typeface="Lato 1"/>
              </a:rPr>
              <a:t>Data architecture design, data engineering for batch and stream ingestion. Exploratory data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59963" y="2044660"/>
            <a:ext cx="2478219" cy="1382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20"/>
              </a:lnSpc>
            </a:pPr>
            <a:r>
              <a:rPr lang="en-US" sz="1550">
                <a:solidFill>
                  <a:srgbClr val="1EFFFF"/>
                </a:solidFill>
                <a:latin typeface="Lato 1"/>
              </a:rPr>
              <a:t>Data engineering for streaming, data cleansing, feature engineering and data visualization. Combine the data from both sources</a:t>
            </a:r>
            <a:endParaRPr lang="en-US" sz="1586">
              <a:solidFill>
                <a:srgbClr val="1EFFFF"/>
              </a:solidFill>
              <a:latin typeface="Lato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259131" y="814988"/>
            <a:ext cx="2570450" cy="110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>
                <a:solidFill>
                  <a:srgbClr val="1EFFFF"/>
                </a:solidFill>
                <a:latin typeface="Lato 1"/>
              </a:rPr>
              <a:t> Machine learning models, frontend design, final design dashboard, documentation and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53053" y="7162232"/>
            <a:ext cx="1979657" cy="27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b="1">
                <a:solidFill>
                  <a:schemeClr val="bg1"/>
                </a:solidFill>
                <a:latin typeface="Lato 1"/>
              </a:rPr>
              <a:t>Day 1             Day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7736" y="6293716"/>
            <a:ext cx="2158209" cy="27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b="1">
                <a:solidFill>
                  <a:schemeClr val="bg1"/>
                </a:solidFill>
                <a:latin typeface="Lato 1"/>
              </a:rPr>
              <a:t>Day 3             Day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95815" y="5105400"/>
            <a:ext cx="1995119" cy="27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b="1">
                <a:solidFill>
                  <a:schemeClr val="bg1"/>
                </a:solidFill>
                <a:latin typeface="Lato 1"/>
              </a:rPr>
              <a:t>Day 6              Day 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72133" y="3611830"/>
            <a:ext cx="2267666" cy="2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b="1">
                <a:solidFill>
                  <a:schemeClr val="bg1"/>
                </a:solidFill>
                <a:latin typeface="Lato 1"/>
              </a:rPr>
              <a:t>Day 9                 Day 11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59131" y="2101889"/>
            <a:ext cx="2431833" cy="2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b="1">
                <a:solidFill>
                  <a:schemeClr val="bg1"/>
                </a:solidFill>
                <a:latin typeface="Lato 1"/>
              </a:rPr>
              <a:t>Day 12              Day 13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08618" y="285244"/>
            <a:ext cx="3515821" cy="3364686"/>
            <a:chOff x="0" y="0"/>
            <a:chExt cx="840513" cy="8861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40513" cy="886172"/>
            </a:xfrm>
            <a:custGeom>
              <a:avLst/>
              <a:gdLst/>
              <a:ahLst/>
              <a:cxnLst/>
              <a:rect l="l" t="t" r="r" b="b"/>
              <a:pathLst>
                <a:path w="840513" h="886172">
                  <a:moveTo>
                    <a:pt x="36389" y="0"/>
                  </a:moveTo>
                  <a:lnTo>
                    <a:pt x="804124" y="0"/>
                  </a:lnTo>
                  <a:cubicBezTo>
                    <a:pt x="824221" y="0"/>
                    <a:pt x="840513" y="16292"/>
                    <a:pt x="840513" y="36389"/>
                  </a:cubicBezTo>
                  <a:lnTo>
                    <a:pt x="840513" y="849783"/>
                  </a:lnTo>
                  <a:cubicBezTo>
                    <a:pt x="840513" y="869881"/>
                    <a:pt x="824221" y="886172"/>
                    <a:pt x="804124" y="886172"/>
                  </a:cubicBezTo>
                  <a:lnTo>
                    <a:pt x="36389" y="886172"/>
                  </a:lnTo>
                  <a:cubicBezTo>
                    <a:pt x="16292" y="886172"/>
                    <a:pt x="0" y="869881"/>
                    <a:pt x="0" y="849783"/>
                  </a:cubicBezTo>
                  <a:lnTo>
                    <a:pt x="0" y="36389"/>
                  </a:lnTo>
                  <a:cubicBezTo>
                    <a:pt x="0" y="16292"/>
                    <a:pt x="16292" y="0"/>
                    <a:pt x="36389" y="0"/>
                  </a:cubicBezTo>
                  <a:close/>
                </a:path>
              </a:pathLst>
            </a:custGeom>
            <a:solidFill>
              <a:srgbClr val="386CB4">
                <a:alpha val="40000"/>
              </a:srgbClr>
            </a:solidFill>
            <a:ln w="19050">
              <a:solidFill>
                <a:srgbClr val="6AB7E4">
                  <a:alpha val="40000"/>
                </a:srgbClr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6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16136" y="1588533"/>
            <a:ext cx="2877042" cy="32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8"/>
              </a:lnSpc>
            </a:pPr>
            <a:r>
              <a:rPr lang="en-US" sz="1998" b="1">
                <a:solidFill>
                  <a:srgbClr val="FFFFFF"/>
                </a:solidFill>
                <a:latin typeface="Play Bold"/>
              </a:rPr>
              <a:t>The Challenge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47530" y="2152379"/>
            <a:ext cx="2947188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  <a:spcBef>
                <a:spcPct val="0"/>
              </a:spcBef>
            </a:pPr>
            <a:r>
              <a:rPr lang="en-US" sz="1600">
                <a:solidFill>
                  <a:srgbClr val="E6E6E6"/>
                </a:solidFill>
                <a:latin typeface="Play"/>
              </a:rPr>
              <a:t>Create an innovative data solution (web apps, chatbots, dashboards, model interfaces...) to empower businesses with insights from product reviews.</a:t>
            </a:r>
          </a:p>
        </p:txBody>
      </p:sp>
      <p:pic>
        <p:nvPicPr>
          <p:cNvPr id="41" name="Picture 40" descr="A black and grey text&#10;&#10;Description automatically generated">
            <a:extLst>
              <a:ext uri="{FF2B5EF4-FFF2-40B4-BE49-F238E27FC236}">
                <a16:creationId xmlns:a16="http://schemas.microsoft.com/office/drawing/2014/main" id="{2C25D98A-9A6A-0333-FD26-267FBE8DF7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b="841"/>
          <a:stretch/>
        </p:blipFill>
        <p:spPr>
          <a:xfrm>
            <a:off x="378074" y="457299"/>
            <a:ext cx="2947188" cy="10132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237" y="310349"/>
            <a:ext cx="8024080" cy="8105131"/>
          </a:xfrm>
          <a:custGeom>
            <a:avLst/>
            <a:gdLst/>
            <a:ahLst/>
            <a:cxnLst/>
            <a:rect l="l" t="t" r="r" b="b"/>
            <a:pathLst>
              <a:path w="8024080" h="8105131">
                <a:moveTo>
                  <a:pt x="0" y="0"/>
                </a:moveTo>
                <a:lnTo>
                  <a:pt x="8024080" y="0"/>
                </a:lnTo>
                <a:lnTo>
                  <a:pt x="8024080" y="8105132"/>
                </a:lnTo>
                <a:lnTo>
                  <a:pt x="0" y="810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5720824" y="5095303"/>
            <a:ext cx="1054957" cy="1343276"/>
          </a:xfrm>
          <a:custGeom>
            <a:avLst/>
            <a:gdLst/>
            <a:ahLst/>
            <a:cxnLst/>
            <a:rect l="l" t="t" r="r" b="b"/>
            <a:pathLst>
              <a:path w="1054957" h="1343276">
                <a:moveTo>
                  <a:pt x="0" y="0"/>
                </a:moveTo>
                <a:lnTo>
                  <a:pt x="1054957" y="0"/>
                </a:lnTo>
                <a:lnTo>
                  <a:pt x="1054957" y="1343276"/>
                </a:lnTo>
                <a:lnTo>
                  <a:pt x="0" y="1343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8244606" y="428972"/>
            <a:ext cx="8836575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MAIN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97245" y="2916848"/>
            <a:ext cx="587091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Databricks combines data warehouses &amp; data lakes into a </a:t>
            </a:r>
            <a:r>
              <a:rPr lang="en-US" sz="2500" err="1">
                <a:solidFill>
                  <a:srgbClr val="FFFFFF"/>
                </a:solidFill>
                <a:latin typeface="Source Sans Pro"/>
              </a:rPr>
              <a:t>lakehouse</a:t>
            </a:r>
            <a:r>
              <a:rPr lang="en-US" sz="2500">
                <a:solidFill>
                  <a:srgbClr val="FFFFFF"/>
                </a:solidFill>
                <a:latin typeface="Source Sans Pro"/>
              </a:rPr>
              <a:t> architecture.</a:t>
            </a:r>
          </a:p>
          <a:p>
            <a:pPr algn="just"/>
            <a:endParaRPr lang="en-US" sz="25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97245" y="2388794"/>
            <a:ext cx="5147016" cy="83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DATABRICKS + APACHE SPARK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399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71169" y="6670733"/>
            <a:ext cx="3154267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MARKET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7085" y="5341173"/>
            <a:ext cx="5642316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Amazon S3 serves as the data lake, coupled with Delta Lake, which functions as the storage layer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AWS EC2 instances as the compute resources for Databricks clusters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7086" y="4868240"/>
            <a:ext cx="3813517" cy="397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AWS + DELTA LAKE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1619" y="8424700"/>
            <a:ext cx="553790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Distributed capabilities for large-scale experiments </a:t>
            </a: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Efficient experiment tracking, reproducibility and scalability</a:t>
            </a:r>
            <a:endParaRPr lang="en-US" sz="25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15848" y="3613672"/>
            <a:ext cx="245981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Public Sans Heavy"/>
              </a:rPr>
              <a:t>Scalability, </a:t>
            </a: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latin typeface="Public Sans Heavy"/>
              </a:rPr>
              <a:t>Parallelism and Speed</a:t>
            </a:r>
            <a:endParaRPr lang="en-US" sz="1600"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36901" y="6727721"/>
            <a:ext cx="2584902" cy="93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Public Sans Heavy"/>
              </a:rPr>
              <a:t>heterogeneous  </a:t>
            </a:r>
            <a:endParaRPr lang="en-US" sz="11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latin typeface="Public Sans Heavy"/>
              </a:rPr>
              <a:t>hardware</a:t>
            </a:r>
            <a:endParaRPr lang="en-US" sz="1100">
              <a:cs typeface="Calibri"/>
            </a:endParaRPr>
          </a:p>
          <a:p>
            <a:pPr algn="ctr">
              <a:lnSpc>
                <a:spcPts val="3779"/>
              </a:lnSpc>
            </a:pPr>
            <a:endParaRPr lang="en-US" sz="2650">
              <a:solidFill>
                <a:srgbClr val="FFFFFF"/>
              </a:solidFill>
              <a:latin typeface="Public Sans Heavy"/>
            </a:endParaRPr>
          </a:p>
        </p:txBody>
      </p:sp>
      <p:pic>
        <p:nvPicPr>
          <p:cNvPr id="26" name="Imagen 2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BAA15DE2-81DD-9179-ED0C-454B4B31A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r="17573" b="14722"/>
          <a:stretch/>
        </p:blipFill>
        <p:spPr>
          <a:xfrm>
            <a:off x="3203732" y="1144115"/>
            <a:ext cx="2057089" cy="1370259"/>
          </a:xfrm>
          <a:prstGeom prst="rect">
            <a:avLst/>
          </a:prstGeom>
        </p:spPr>
      </p:pic>
      <p:pic>
        <p:nvPicPr>
          <p:cNvPr id="30" name="Imagen 29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3DA28F97-9590-67E4-F284-CFF554EB5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7" y="4413434"/>
            <a:ext cx="2988607" cy="1512416"/>
          </a:xfrm>
          <a:prstGeom prst="rect">
            <a:avLst/>
          </a:prstGeom>
        </p:spPr>
      </p:pic>
      <p:pic>
        <p:nvPicPr>
          <p:cNvPr id="34" name="Imagen 33" descr="Logotipo&#10;&#10;Descripción generada automáticamente">
            <a:extLst>
              <a:ext uri="{FF2B5EF4-FFF2-40B4-BE49-F238E27FC236}">
                <a16:creationId xmlns:a16="http://schemas.microsoft.com/office/drawing/2014/main" id="{CC0F7F66-B7EA-F566-0CB2-FD741ABA0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80" y="6204670"/>
            <a:ext cx="2489381" cy="1292404"/>
          </a:xfrm>
          <a:prstGeom prst="rect">
            <a:avLst/>
          </a:prstGeom>
        </p:spPr>
      </p:pic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F8FD6013-2B6B-1385-F778-61B59CEBB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25" y="2452412"/>
            <a:ext cx="1833301" cy="1503307"/>
          </a:xfrm>
          <a:prstGeom prst="rect">
            <a:avLst/>
          </a:prstGeom>
        </p:spPr>
      </p:pic>
      <p:pic>
        <p:nvPicPr>
          <p:cNvPr id="38" name="Imagen 37" descr="Logotipo&#10;&#10;Descripción generada automáticamente">
            <a:extLst>
              <a:ext uri="{FF2B5EF4-FFF2-40B4-BE49-F238E27FC236}">
                <a16:creationId xmlns:a16="http://schemas.microsoft.com/office/drawing/2014/main" id="{126126D8-2E46-1F46-30DE-6BAC73C33F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73" y="4827218"/>
            <a:ext cx="2489382" cy="959242"/>
          </a:xfrm>
          <a:prstGeom prst="rect">
            <a:avLst/>
          </a:prstGeom>
        </p:spPr>
      </p:pic>
      <p:sp>
        <p:nvSpPr>
          <p:cNvPr id="39" name="TextBox 17">
            <a:extLst>
              <a:ext uri="{FF2B5EF4-FFF2-40B4-BE49-F238E27FC236}">
                <a16:creationId xmlns:a16="http://schemas.microsoft.com/office/drawing/2014/main" id="{B2C7CF6B-9B3B-A53B-86C5-742D3ADBEAF2}"/>
              </a:ext>
            </a:extLst>
          </p:cNvPr>
          <p:cNvSpPr txBox="1"/>
          <p:nvPr/>
        </p:nvSpPr>
        <p:spPr>
          <a:xfrm>
            <a:off x="12097242" y="7908725"/>
            <a:ext cx="4800967" cy="397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MLFLOW + TEXTBLOB + NLTK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2D338631-C9FD-9C1C-0B86-EF28325C54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303" r="32143" b="54815"/>
          <a:stretch/>
        </p:blipFill>
        <p:spPr>
          <a:xfrm>
            <a:off x="4317419" y="6279224"/>
            <a:ext cx="1112461" cy="946340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05DEBAE-3A6D-7B8B-1081-300B74F2CD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26" y="6752851"/>
            <a:ext cx="1418993" cy="1260863"/>
          </a:xfrm>
          <a:prstGeom prst="rect">
            <a:avLst/>
          </a:prstGeom>
        </p:spPr>
      </p:pic>
      <p:pic>
        <p:nvPicPr>
          <p:cNvPr id="13" name="Picture 12" descr="A blue and green logo&#10;&#10;Description automatically generated">
            <a:extLst>
              <a:ext uri="{FF2B5EF4-FFF2-40B4-BE49-F238E27FC236}">
                <a16:creationId xmlns:a16="http://schemas.microsoft.com/office/drawing/2014/main" id="{96AFE4D8-4290-DE5F-104A-7BD66F98D1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73" r="24365" b="392"/>
          <a:stretch/>
        </p:blipFill>
        <p:spPr>
          <a:xfrm>
            <a:off x="6852424" y="5762003"/>
            <a:ext cx="1085835" cy="1238279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1D1787B-A720-2F28-20AA-6156B5F6853E}"/>
              </a:ext>
            </a:extLst>
          </p:cNvPr>
          <p:cNvCxnSpPr/>
          <p:nvPr/>
        </p:nvCxnSpPr>
        <p:spPr>
          <a:xfrm>
            <a:off x="5257801" y="6860787"/>
            <a:ext cx="900460" cy="4125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FFDCC6C-70E4-0A7E-D2BE-53B026342CF4}"/>
              </a:ext>
            </a:extLst>
          </p:cNvPr>
          <p:cNvCxnSpPr/>
          <p:nvPr/>
        </p:nvCxnSpPr>
        <p:spPr>
          <a:xfrm flipV="1">
            <a:off x="5261285" y="6217501"/>
            <a:ext cx="1583471" cy="4516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5701A88-A8C8-AEB4-1520-781DCD139C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0049" y="2271407"/>
            <a:ext cx="1308642" cy="1238947"/>
          </a:xfrm>
          <a:prstGeom prst="rect">
            <a:avLst/>
          </a:prstGeom>
        </p:spPr>
      </p:pic>
      <p:pic>
        <p:nvPicPr>
          <p:cNvPr id="28" name="Picture 27" descr="A group of black and white microchips&#10;&#10;Description automatically generated">
            <a:extLst>
              <a:ext uri="{FF2B5EF4-FFF2-40B4-BE49-F238E27FC236}">
                <a16:creationId xmlns:a16="http://schemas.microsoft.com/office/drawing/2014/main" id="{D51331DE-0D7B-7F9F-1289-9DBABB6441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6236" y="5134862"/>
            <a:ext cx="1422013" cy="1386236"/>
          </a:xfrm>
          <a:prstGeom prst="rect">
            <a:avLst/>
          </a:prstGeom>
        </p:spPr>
      </p:pic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901E6991-93A9-FC32-1BEA-E4F75B457F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7482" r="57923" b="-719"/>
          <a:stretch/>
        </p:blipFill>
        <p:spPr>
          <a:xfrm>
            <a:off x="10163676" y="8081780"/>
            <a:ext cx="1364798" cy="1295457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3291589F-353F-F662-7E69-96B70BBC5E3E}"/>
              </a:ext>
            </a:extLst>
          </p:cNvPr>
          <p:cNvSpPr txBox="1"/>
          <p:nvPr/>
        </p:nvSpPr>
        <p:spPr>
          <a:xfrm>
            <a:off x="9566979" y="9479944"/>
            <a:ext cx="2584902" cy="93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Public Sans Heavy"/>
              </a:rPr>
              <a:t>Optimized resource utilization</a:t>
            </a:r>
            <a:endParaRPr lang="en-US"/>
          </a:p>
          <a:p>
            <a:pPr algn="ctr">
              <a:lnSpc>
                <a:spcPts val="3779"/>
              </a:lnSpc>
            </a:pPr>
            <a:endParaRPr lang="en-US" sz="2650">
              <a:solidFill>
                <a:srgbClr val="FFFFFF"/>
              </a:solidFill>
              <a:latin typeface="Public Sans Heav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3">
            <a:extLst>
              <a:ext uri="{FF2B5EF4-FFF2-40B4-BE49-F238E27FC236}">
                <a16:creationId xmlns:a16="http://schemas.microsoft.com/office/drawing/2014/main" id="{C8DE94A5-8047-9190-93D7-2331E0A4A207}"/>
              </a:ext>
            </a:extLst>
          </p:cNvPr>
          <p:cNvGrpSpPr/>
          <p:nvPr/>
        </p:nvGrpSpPr>
        <p:grpSpPr>
          <a:xfrm>
            <a:off x="-4177" y="0"/>
            <a:ext cx="6649242" cy="10287000"/>
            <a:chOff x="-2576284" y="-79531"/>
            <a:chExt cx="2973436" cy="1961778"/>
          </a:xfrm>
          <a:blipFill>
            <a:blip r:embed="rId2"/>
            <a:stretch>
              <a:fillRect/>
            </a:stretch>
          </a:blip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438ECB8E-8EF8-649A-281B-3682E602C659}"/>
                </a:ext>
              </a:extLst>
            </p:cNvPr>
            <p:cNvSpPr/>
            <p:nvPr/>
          </p:nvSpPr>
          <p:spPr>
            <a:xfrm>
              <a:off x="-2576284" y="-79531"/>
              <a:ext cx="2973436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F2ED489-237C-5F1B-CCC1-26C4D26EA36D}"/>
              </a:ext>
            </a:extLst>
          </p:cNvPr>
          <p:cNvSpPr txBox="1"/>
          <p:nvPr/>
        </p:nvSpPr>
        <p:spPr>
          <a:xfrm>
            <a:off x="483187" y="2650434"/>
            <a:ext cx="5689555" cy="5565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For this challenge, Team Paisa 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Genious</a:t>
            </a:r>
            <a:r>
              <a:rPr lang="en-US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proposes a Delta Lakehouse architecture using Databricks with AWS Cloud, which offers an integrated solution for both batch and streaming data processing</a:t>
            </a:r>
            <a:endParaRPr lang="en-US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ubai Light" panose="020B0303030403030204" pitchFamily="34" charset="-78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Databricks: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Big data platform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ubai Light" panose="020B0303030403030204" pitchFamily="34" charset="-78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AWS: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Storage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Compute resources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572" y="-191140"/>
            <a:ext cx="6593010" cy="2469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Public Sans Heavy"/>
              </a:rPr>
              <a:t>DATA ARCHITECTURE</a:t>
            </a:r>
          </a:p>
        </p:txBody>
      </p:sp>
      <p:pic>
        <p:nvPicPr>
          <p:cNvPr id="2" name="Picture 1" descr="A diagram of a data-sharing system&#10;&#10;Description automatically generated">
            <a:extLst>
              <a:ext uri="{FF2B5EF4-FFF2-40B4-BE49-F238E27FC236}">
                <a16:creationId xmlns:a16="http://schemas.microsoft.com/office/drawing/2014/main" id="{475B6A52-F4EB-8641-C2AD-04A6659C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90" y="1686061"/>
            <a:ext cx="11255539" cy="6914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-392029" y="117307"/>
            <a:ext cx="19066040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</a:rPr>
              <a:t>DATA ENGINEERING WITH DATABRICKS</a:t>
            </a: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F0A78-F200-C2A6-1271-A012043E8808}"/>
              </a:ext>
            </a:extLst>
          </p:cNvPr>
          <p:cNvSpPr txBox="1"/>
          <p:nvPr/>
        </p:nvSpPr>
        <p:spPr>
          <a:xfrm>
            <a:off x="564480" y="927434"/>
            <a:ext cx="8107277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s-MX" sz="1000" b="0" i="0" u="none" strike="noStrike" baseline="0" dirty="0">
              <a:solidFill>
                <a:srgbClr val="0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BATCH</a:t>
            </a:r>
          </a:p>
          <a:p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1. Extract and Load data to the Lake house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Auto-loader: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 Incrementally load new data files as they arrive</a:t>
            </a: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ubai Light" panose="020B0303030403030204" pitchFamily="34" charset="-78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2. 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Transform</a:t>
            </a:r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, 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Clean</a:t>
            </a:r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and 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Filter</a:t>
            </a:r>
            <a:endParaRPr lang="es-MX" sz="2400" b="1" dirty="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Spark structured streaming: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 Processing and transformation tasks with a batch-like behavior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ubai Light" panose="020B0303030403030204" pitchFamily="34" charset="-78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444073-06A0-30A7-E0C6-DC74781F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98" y="8145379"/>
            <a:ext cx="7570871" cy="1910730"/>
          </a:xfrm>
          <a:prstGeom prst="rect">
            <a:avLst/>
          </a:prstGeom>
        </p:spPr>
      </p:pic>
      <p:pic>
        <p:nvPicPr>
          <p:cNvPr id="4" name="Picture 3" descr="A diagram of a structure stream&#10;&#10;Description automatically generated">
            <a:extLst>
              <a:ext uri="{FF2B5EF4-FFF2-40B4-BE49-F238E27FC236}">
                <a16:creationId xmlns:a16="http://schemas.microsoft.com/office/drawing/2014/main" id="{ED199F62-2B42-6DBF-FBB1-4EBB162EF5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-193" r="1855" b="-453"/>
          <a:stretch/>
        </p:blipFill>
        <p:spPr>
          <a:xfrm>
            <a:off x="9841631" y="4493394"/>
            <a:ext cx="8168729" cy="33502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82B191-B09E-F607-7CD2-C3A275356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05" y="8149389"/>
            <a:ext cx="8179469" cy="1911017"/>
          </a:xfrm>
          <a:prstGeom prst="rect">
            <a:avLst/>
          </a:prstGeom>
        </p:spPr>
      </p:pic>
      <p:pic>
        <p:nvPicPr>
          <p:cNvPr id="10" name="Picture 9" descr="A diagram of a data transfer&#10;&#10;Description automatically generated">
            <a:extLst>
              <a:ext uri="{FF2B5EF4-FFF2-40B4-BE49-F238E27FC236}">
                <a16:creationId xmlns:a16="http://schemas.microsoft.com/office/drawing/2014/main" id="{DE05C454-AEB2-BED0-D8D7-E330E4DB4A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3" b="-508"/>
          <a:stretch/>
        </p:blipFill>
        <p:spPr>
          <a:xfrm>
            <a:off x="568492" y="4499723"/>
            <a:ext cx="7631177" cy="3332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588E9-FDD6-255A-6B48-1E588D72ACAF}"/>
              </a:ext>
            </a:extLst>
          </p:cNvPr>
          <p:cNvSpPr txBox="1"/>
          <p:nvPr/>
        </p:nvSpPr>
        <p:spPr>
          <a:xfrm>
            <a:off x="9873915" y="927434"/>
            <a:ext cx="8107278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s-MX" sz="1000" b="0" i="0" u="none" strike="noStrike" baseline="0" dirty="0">
              <a:solidFill>
                <a:srgbClr val="000000"/>
              </a:solidFill>
              <a:latin typeface="ADLaM Display" panose="0201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STREAMING</a:t>
            </a:r>
          </a:p>
          <a:p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1. Extract and Load data to the Lake house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Spark structured streaming: 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Stream data from event hub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2. 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Transform</a:t>
            </a:r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 Data, 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Clean</a:t>
            </a:r>
            <a:r>
              <a:rPr lang="es-MX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 and </a:t>
            </a:r>
            <a:r>
              <a:rPr lang="es-MX" sz="2400" b="1" dirty="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Filter</a:t>
            </a:r>
            <a:endParaRPr lang="en-US" sz="2400" b="1" dirty="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Spark structured streaming: 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Processing and transforming tasks as data becomes available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ubai Light" panose="020B03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8CC81F-C997-153B-CD80-93648CC12084}"/>
              </a:ext>
            </a:extLst>
          </p:cNvPr>
          <p:cNvCxnSpPr>
            <a:cxnSpLocks/>
          </p:cNvCxnSpPr>
          <p:nvPr/>
        </p:nvCxnSpPr>
        <p:spPr>
          <a:xfrm>
            <a:off x="9011265" y="1666568"/>
            <a:ext cx="0" cy="8389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4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TextBox 34">
            <a:extLst>
              <a:ext uri="{FF2B5EF4-FFF2-40B4-BE49-F238E27FC236}">
                <a16:creationId xmlns:a16="http://schemas.microsoft.com/office/drawing/2014/main" id="{E5B803D8-08CA-CDB5-4398-A341060787B4}"/>
              </a:ext>
            </a:extLst>
          </p:cNvPr>
          <p:cNvSpPr txBox="1"/>
          <p:nvPr/>
        </p:nvSpPr>
        <p:spPr>
          <a:xfrm>
            <a:off x="2209800" y="342900"/>
            <a:ext cx="13411199" cy="261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</a:rPr>
              <a:t>DATA ENGINEERING WITH DATABRICKS</a:t>
            </a:r>
            <a:r>
              <a:rPr lang="en-US" sz="5000">
                <a:solidFill>
                  <a:srgbClr val="FFFFFF"/>
                </a:solidFill>
                <a:latin typeface="Public Sans Heavy"/>
              </a:rPr>
              <a:t> Gold Layer: Business level Aggregates</a:t>
            </a:r>
            <a:endParaRPr lang="en-US"/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CAC5CBE6-F178-5CE1-2AEB-8F2EA9E57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5" y="2694464"/>
            <a:ext cx="8668751" cy="66576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FF8074-FBB7-25A1-081B-28CE1258C74F}"/>
              </a:ext>
            </a:extLst>
          </p:cNvPr>
          <p:cNvSpPr txBox="1"/>
          <p:nvPr/>
        </p:nvSpPr>
        <p:spPr>
          <a:xfrm>
            <a:off x="986589" y="5011153"/>
            <a:ext cx="6248400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s-MX" sz="1000" b="0" i="0" u="none" strike="noStrike" baseline="0">
              <a:solidFill>
                <a:srgbClr val="000000"/>
              </a:solidFill>
              <a:latin typeface="ADLaM Display" panose="02010000000000000000" pitchFamily="2" charset="0"/>
            </a:endParaRPr>
          </a:p>
          <a:p>
            <a:pPr algn="just"/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The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Gold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layer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aims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to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deliver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continuously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updated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,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clean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data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to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downstream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users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and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applications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,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including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machine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learning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models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, ad-hoc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queries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, and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analytics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 </a:t>
            </a:r>
            <a:r>
              <a:rPr lang="es-MX" sz="2400" err="1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tools</a:t>
            </a:r>
            <a:r>
              <a:rPr lang="es-MX" sz="2400">
                <a:solidFill>
                  <a:schemeClr val="bg1"/>
                </a:solidFill>
                <a:latin typeface="Source Sans Pro"/>
                <a:ea typeface="Source Sans Pro"/>
                <a:cs typeface="Dubai Light"/>
              </a:rPr>
              <a:t>.</a:t>
            </a:r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  <a:p>
            <a:pPr algn="just"/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Duba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434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reeform 4">
            <a:extLst>
              <a:ext uri="{FF2B5EF4-FFF2-40B4-BE49-F238E27FC236}">
                <a16:creationId xmlns:a16="http://schemas.microsoft.com/office/drawing/2014/main" id="{5A701D31-B8C5-9BC4-D6B0-DE7302254219}"/>
              </a:ext>
            </a:extLst>
          </p:cNvPr>
          <p:cNvSpPr/>
          <p:nvPr/>
        </p:nvSpPr>
        <p:spPr>
          <a:xfrm>
            <a:off x="8878" y="-1"/>
            <a:ext cx="18337744" cy="10222302"/>
          </a:xfrm>
          <a:custGeom>
            <a:avLst/>
            <a:gdLst/>
            <a:ahLst/>
            <a:cxnLst/>
            <a:rect l="l" t="t" r="r" b="b"/>
            <a:pathLst>
              <a:path w="3475695" h="1961778">
                <a:moveTo>
                  <a:pt x="0" y="0"/>
                </a:moveTo>
                <a:lnTo>
                  <a:pt x="3475695" y="0"/>
                </a:lnTo>
                <a:lnTo>
                  <a:pt x="3475695" y="1961778"/>
                </a:lnTo>
                <a:lnTo>
                  <a:pt x="0" y="19617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209800" y="342900"/>
            <a:ext cx="13411199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EXPLORATORY DATA ANALYSIS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358DAD7-204B-409B-056A-D779BA466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435970"/>
              </p:ext>
            </p:extLst>
          </p:nvPr>
        </p:nvGraphicFramePr>
        <p:xfrm>
          <a:off x="-2782018" y="1675683"/>
          <a:ext cx="19560393" cy="6072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3" name="CuadroTexto 262">
            <a:extLst>
              <a:ext uri="{FF2B5EF4-FFF2-40B4-BE49-F238E27FC236}">
                <a16:creationId xmlns:a16="http://schemas.microsoft.com/office/drawing/2014/main" id="{53B24A67-8344-0EA4-940A-1574C4225382}"/>
              </a:ext>
            </a:extLst>
          </p:cNvPr>
          <p:cNvSpPr txBox="1"/>
          <p:nvPr/>
        </p:nvSpPr>
        <p:spPr>
          <a:xfrm>
            <a:off x="138313" y="6536063"/>
            <a:ext cx="258429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-Missing</a:t>
            </a:r>
            <a:r>
              <a:rPr lang="en-US">
                <a:solidFill>
                  <a:srgbClr val="1EFFFF"/>
                </a:solidFill>
                <a:latin typeface="Lato 1"/>
              </a:rPr>
              <a:t> values and duplicate records.</a:t>
            </a:r>
            <a:endParaRPr lang="en-U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-Variables imputation: price, </a:t>
            </a:r>
            <a:r>
              <a:rPr lang="en-U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main_cat</a:t>
            </a:r>
            <a:r>
              <a:rPr lang="en-U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, brand, title.</a:t>
            </a:r>
            <a:endParaRPr lang="en-US" err="1">
              <a:solidFill>
                <a:srgbClr val="1EFFFF"/>
              </a:solidFill>
              <a:latin typeface="Lato 1"/>
            </a:endParaRP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-Removing unwanted characters, converting to lowercase, and handling special cases: </a:t>
            </a:r>
            <a:r>
              <a:rPr lang="en-US" err="1">
                <a:solidFill>
                  <a:srgbClr val="1EFFFF"/>
                </a:solidFill>
                <a:latin typeface="Lato 1"/>
              </a:rPr>
              <a:t>reviewText</a:t>
            </a:r>
            <a:r>
              <a:rPr lang="en-US">
                <a:solidFill>
                  <a:srgbClr val="1EFFFF"/>
                </a:solidFill>
                <a:latin typeface="Lato 1"/>
              </a:rPr>
              <a:t>, title, </a:t>
            </a:r>
            <a:r>
              <a:rPr lang="en-US" err="1">
                <a:solidFill>
                  <a:srgbClr val="1EFFFF"/>
                </a:solidFill>
                <a:latin typeface="Lato 1"/>
              </a:rPr>
              <a:t>main_cat</a:t>
            </a:r>
            <a:r>
              <a:rPr lang="en-US">
                <a:solidFill>
                  <a:srgbClr val="1EFFFF"/>
                </a:solidFill>
                <a:latin typeface="Lato 1"/>
              </a:rPr>
              <a:t>, brand</a:t>
            </a:r>
            <a:endParaRPr lang="en-U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just"/>
            <a:endParaRPr lang="es-ES">
              <a:cs typeface="Calibri"/>
            </a:endParaRPr>
          </a:p>
        </p:txBody>
      </p:sp>
      <p:sp>
        <p:nvSpPr>
          <p:cNvPr id="278" name="CuadroTexto 277">
            <a:extLst>
              <a:ext uri="{FF2B5EF4-FFF2-40B4-BE49-F238E27FC236}">
                <a16:creationId xmlns:a16="http://schemas.microsoft.com/office/drawing/2014/main" id="{B6BC52EA-6B60-4F6A-95E8-1D383636CC2E}"/>
              </a:ext>
            </a:extLst>
          </p:cNvPr>
          <p:cNvSpPr txBox="1"/>
          <p:nvPr/>
        </p:nvSpPr>
        <p:spPr>
          <a:xfrm>
            <a:off x="3093246" y="6639274"/>
            <a:ext cx="2381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-Number of unique customers,.</a:t>
            </a:r>
            <a:endParaRPr lang="es-E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-Number of unique products.</a:t>
            </a:r>
            <a:endParaRPr lang="es-E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-Number of unique reviews</a:t>
            </a:r>
            <a:endParaRPr lang="es-ES">
              <a:solidFill>
                <a:srgbClr val="1EFFFF"/>
              </a:solidFill>
              <a:latin typeface="Lato 1"/>
              <a:ea typeface="Lato 1"/>
              <a:cs typeface="Lato 1"/>
            </a:endParaRPr>
          </a:p>
        </p:txBody>
      </p:sp>
      <p:sp>
        <p:nvSpPr>
          <p:cNvPr id="279" name="CuadroTexto 278">
            <a:extLst>
              <a:ext uri="{FF2B5EF4-FFF2-40B4-BE49-F238E27FC236}">
                <a16:creationId xmlns:a16="http://schemas.microsoft.com/office/drawing/2014/main" id="{D0180D8C-407E-F8F6-F18B-C915B410C60E}"/>
              </a:ext>
            </a:extLst>
          </p:cNvPr>
          <p:cNvSpPr txBox="1"/>
          <p:nvPr/>
        </p:nvSpPr>
        <p:spPr>
          <a:xfrm>
            <a:off x="6004556" y="6632825"/>
            <a:ext cx="23985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-"Month" </a:t>
            </a: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-"Year" </a:t>
            </a:r>
            <a:endParaRPr lang="en-U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</a:rPr>
              <a:t>-"Sentiment": positive, negative and neutral</a:t>
            </a:r>
          </a:p>
          <a:p>
            <a:pPr algn="just"/>
            <a:r>
              <a:rPr lang="en-U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-Number of words per review</a:t>
            </a:r>
          </a:p>
        </p:txBody>
      </p:sp>
      <p:sp>
        <p:nvSpPr>
          <p:cNvPr id="301" name="CuadroTexto 300">
            <a:extLst>
              <a:ext uri="{FF2B5EF4-FFF2-40B4-BE49-F238E27FC236}">
                <a16:creationId xmlns:a16="http://schemas.microsoft.com/office/drawing/2014/main" id="{B6B77448-C9C9-6D19-3B7D-4FDA7A2F3C91}"/>
              </a:ext>
            </a:extLst>
          </p:cNvPr>
          <p:cNvSpPr txBox="1"/>
          <p:nvPr/>
        </p:nvSpPr>
        <p:spPr>
          <a:xfrm>
            <a:off x="12900193" y="6632614"/>
            <a:ext cx="54502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600" b="1">
                <a:solidFill>
                  <a:srgbClr val="1EFFFF"/>
                </a:solidFill>
                <a:latin typeface="Lato 1"/>
              </a:rPr>
              <a:t>FINAL </a:t>
            </a:r>
            <a:endParaRPr lang="es-ES" sz="3600" b="1">
              <a:solidFill>
                <a:srgbClr val="1EFFFF"/>
              </a:solidFill>
              <a:latin typeface="Lato 1"/>
            </a:endParaRPr>
          </a:p>
          <a:p>
            <a:pPr algn="ctr"/>
            <a:r>
              <a:rPr lang="es-MX" sz="3600" b="1">
                <a:solidFill>
                  <a:srgbClr val="1EFFFF"/>
                </a:solidFill>
                <a:latin typeface="Lato 1"/>
              </a:rPr>
              <a:t>DASHBOARD </a:t>
            </a:r>
            <a:endParaRPr lang="es-ES" sz="3600" b="1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ctr"/>
            <a:endParaRPr lang="es-MX" sz="3600" b="1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pPr algn="l"/>
            <a:endParaRPr lang="es-ES" b="1">
              <a:cs typeface="Calibri"/>
            </a:endParaRPr>
          </a:p>
        </p:txBody>
      </p:sp>
      <p:sp>
        <p:nvSpPr>
          <p:cNvPr id="403" name="CuadroTexto 402">
            <a:extLst>
              <a:ext uri="{FF2B5EF4-FFF2-40B4-BE49-F238E27FC236}">
                <a16:creationId xmlns:a16="http://schemas.microsoft.com/office/drawing/2014/main" id="{F0B97588-C578-AEFE-C5E5-EA0DFCBE799E}"/>
              </a:ext>
            </a:extLst>
          </p:cNvPr>
          <p:cNvSpPr txBox="1"/>
          <p:nvPr/>
        </p:nvSpPr>
        <p:spPr>
          <a:xfrm>
            <a:off x="9311136" y="6720101"/>
            <a:ext cx="28524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1EFFFF"/>
                </a:solidFill>
                <a:latin typeface="Lato 1"/>
              </a:rPr>
              <a:t>Time Series </a:t>
            </a:r>
            <a:r>
              <a:rPr lang="es-ES" err="1">
                <a:solidFill>
                  <a:srgbClr val="1EFFFF"/>
                </a:solidFill>
                <a:latin typeface="Lato 1"/>
              </a:rPr>
              <a:t>analysis</a:t>
            </a:r>
            <a:r>
              <a:rPr lang="es-ES">
                <a:solidFill>
                  <a:srgbClr val="1EFFFF"/>
                </a:solidFill>
                <a:latin typeface="Lato 1"/>
              </a:rPr>
              <a:t>:</a:t>
            </a:r>
          </a:p>
          <a:p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Number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of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review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per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year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.</a:t>
            </a:r>
          </a:p>
          <a:p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Number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of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review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per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month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.</a:t>
            </a:r>
          </a:p>
          <a:p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average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of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 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overall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ratings per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year</a:t>
            </a:r>
            <a:endParaRPr lang="es-ES">
              <a:solidFill>
                <a:srgbClr val="1EFFFF"/>
              </a:solidFill>
              <a:latin typeface="Lato 1"/>
              <a:ea typeface="Lato 1"/>
              <a:cs typeface="Lato 1"/>
            </a:endParaRPr>
          </a:p>
          <a:p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-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Setiment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analysis</a:t>
            </a:r>
            <a:r>
              <a:rPr lang="es-ES">
                <a:solidFill>
                  <a:srgbClr val="1EFFFF"/>
                </a:solidFill>
                <a:latin typeface="Lato 1"/>
                <a:ea typeface="Lato 1"/>
                <a:cs typeface="Lato 1"/>
              </a:rPr>
              <a:t> per </a:t>
            </a:r>
            <a:r>
              <a:rPr lang="es-ES" err="1">
                <a:solidFill>
                  <a:srgbClr val="1EFFFF"/>
                </a:solidFill>
                <a:latin typeface="Lato 1"/>
                <a:ea typeface="Lato 1"/>
                <a:cs typeface="Lato 1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66648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175213" y="7187204"/>
            <a:ext cx="1663534" cy="1670991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119570" y="5149095"/>
            <a:ext cx="4086768" cy="163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Review Length and Sentiment: </a:t>
            </a:r>
            <a:endParaRPr lang="es-ES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Are longer or shorter reviews more likely to have a positive or negative sentiment?</a:t>
            </a:r>
            <a:endParaRPr lang="es-ES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algn="just">
              <a:lnSpc>
                <a:spcPts val="3500"/>
              </a:lnSpc>
            </a:pPr>
            <a:endParaRPr lang="en-US" sz="2000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119570" y="2774271"/>
            <a:ext cx="4086768" cy="194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Review Verification Impact:</a:t>
            </a:r>
            <a:r>
              <a:rPr lang="en-US" sz="2000">
                <a:solidFill>
                  <a:schemeClr val="bg1"/>
                </a:solidFill>
                <a:latin typeface="Source Sans Pro"/>
                <a:ea typeface="+mn-lt"/>
                <a:cs typeface="Arial"/>
              </a:rPr>
              <a:t> </a:t>
            </a:r>
            <a:endParaRPr lang="es-ES" sz="200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Does sentiment differ between verified and non-verified reviews, and do verified reviews tend to be more credible?</a:t>
            </a:r>
            <a:endParaRPr lang="en-US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algn="just">
              <a:lnSpc>
                <a:spcPts val="3500"/>
              </a:lnSpc>
            </a:pPr>
            <a:endParaRPr lang="en-US" sz="2000" b="1">
              <a:solidFill>
                <a:schemeClr val="bg1"/>
              </a:solidFill>
              <a:latin typeface="Source Sans Pro"/>
              <a:ea typeface="Calibri"/>
              <a:cs typeface="Calibri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308" y="395278"/>
            <a:ext cx="18282992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REPORT FROM HISTORICAL DATA</a:t>
            </a:r>
            <a:endParaRPr lang="es-ES"/>
          </a:p>
        </p:txBody>
      </p:sp>
      <p:grpSp>
        <p:nvGrpSpPr>
          <p:cNvPr id="59" name="Group 17">
            <a:extLst>
              <a:ext uri="{FF2B5EF4-FFF2-40B4-BE49-F238E27FC236}">
                <a16:creationId xmlns:a16="http://schemas.microsoft.com/office/drawing/2014/main" id="{D7A27116-3DD3-F9F5-95D1-08E4AE59E47B}"/>
              </a:ext>
            </a:extLst>
          </p:cNvPr>
          <p:cNvGrpSpPr/>
          <p:nvPr/>
        </p:nvGrpSpPr>
        <p:grpSpPr>
          <a:xfrm>
            <a:off x="118651" y="4923009"/>
            <a:ext cx="1670990" cy="1670990"/>
            <a:chOff x="0" y="0"/>
            <a:chExt cx="6350000" cy="6350000"/>
          </a:xfrm>
        </p:grpSpPr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6F66C961-8C8E-5F92-911F-5739E76F5B1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500D4D48-1628-074D-D949-5AA5ECE0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26" y="2006420"/>
            <a:ext cx="5276334" cy="3972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212F6042-6439-3E2E-1B50-AA89C7D4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16" y="2003658"/>
            <a:ext cx="5276335" cy="3978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02C3AAD-72A7-AFBF-43F5-2EC462D36011}"/>
              </a:ext>
            </a:extLst>
          </p:cNvPr>
          <p:cNvSpPr txBox="1"/>
          <p:nvPr/>
        </p:nvSpPr>
        <p:spPr>
          <a:xfrm>
            <a:off x="2026508" y="7355359"/>
            <a:ext cx="42877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Product Prioritization:</a:t>
            </a:r>
            <a:r>
              <a:rPr lang="en-US" sz="2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</a:t>
            </a:r>
            <a:endParaRPr lang="es-ES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Which product categories receive the most feedback, and are they also the ones with higher satisfaction?</a:t>
            </a:r>
            <a:endParaRPr lang="en-US">
              <a:solidFill>
                <a:schemeClr val="bg1"/>
              </a:solidFill>
              <a:latin typeface="Source Sans Pro"/>
            </a:endParaRPr>
          </a:p>
        </p:txBody>
      </p:sp>
      <p:grpSp>
        <p:nvGrpSpPr>
          <p:cNvPr id="10" name="Group 42">
            <a:extLst>
              <a:ext uri="{FF2B5EF4-FFF2-40B4-BE49-F238E27FC236}">
                <a16:creationId xmlns:a16="http://schemas.microsoft.com/office/drawing/2014/main" id="{F5483E48-F4B8-ABEE-9778-57C92D181F25}"/>
              </a:ext>
            </a:extLst>
          </p:cNvPr>
          <p:cNvGrpSpPr/>
          <p:nvPr/>
        </p:nvGrpSpPr>
        <p:grpSpPr>
          <a:xfrm>
            <a:off x="132587" y="2676987"/>
            <a:ext cx="1656111" cy="1670991"/>
            <a:chOff x="14167" y="0"/>
            <a:chExt cx="6321665" cy="6350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810B547B-EFCE-EF7E-7447-7CF79754262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3" name="Gráfico 12" descr="Gráfico de barras con tendencia alcista con relleno sólido">
            <a:extLst>
              <a:ext uri="{FF2B5EF4-FFF2-40B4-BE49-F238E27FC236}">
                <a16:creationId xmlns:a16="http://schemas.microsoft.com/office/drawing/2014/main" id="{34E45DD7-909B-35FF-B788-93380DA4B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87" y="7559245"/>
            <a:ext cx="914400" cy="914400"/>
          </a:xfrm>
          <a:prstGeom prst="rect">
            <a:avLst/>
          </a:prstGeom>
        </p:spPr>
      </p:pic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2BAAB2B7-A89F-D075-6F04-BE0F05D7D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2971800"/>
            <a:ext cx="512806" cy="528252"/>
          </a:xfrm>
          <a:prstGeom prst="rect">
            <a:avLst/>
          </a:prstGeom>
        </p:spPr>
      </p:pic>
      <p:pic>
        <p:nvPicPr>
          <p:cNvPr id="15" name="Gráfico 14" descr="Cerrar con relleno sólido">
            <a:extLst>
              <a:ext uri="{FF2B5EF4-FFF2-40B4-BE49-F238E27FC236}">
                <a16:creationId xmlns:a16="http://schemas.microsoft.com/office/drawing/2014/main" id="{8C0093A0-CF21-2356-D623-38B81EA3E3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09" y="3512408"/>
            <a:ext cx="590036" cy="605482"/>
          </a:xfrm>
          <a:prstGeom prst="rect">
            <a:avLst/>
          </a:prstGeom>
        </p:spPr>
      </p:pic>
      <p:pic>
        <p:nvPicPr>
          <p:cNvPr id="16" name="Gráfico 15" descr="Contorno de cara triste con relleno sólido">
            <a:extLst>
              <a:ext uri="{FF2B5EF4-FFF2-40B4-BE49-F238E27FC236}">
                <a16:creationId xmlns:a16="http://schemas.microsoft.com/office/drawing/2014/main" id="{B689DB22-64C3-3342-A740-A7E09324F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908" y="5149678"/>
            <a:ext cx="605482" cy="605482"/>
          </a:xfrm>
          <a:prstGeom prst="rect">
            <a:avLst/>
          </a:prstGeom>
        </p:spPr>
      </p:pic>
      <p:pic>
        <p:nvPicPr>
          <p:cNvPr id="17" name="Gráfico 16" descr="Contorno de cara divertida con relleno sólido">
            <a:extLst>
              <a:ext uri="{FF2B5EF4-FFF2-40B4-BE49-F238E27FC236}">
                <a16:creationId xmlns:a16="http://schemas.microsoft.com/office/drawing/2014/main" id="{E0142962-62DE-F522-C7FE-4B10B17D8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908" y="5752070"/>
            <a:ext cx="667265" cy="636373"/>
          </a:xfrm>
          <a:prstGeom prst="rect">
            <a:avLst/>
          </a:prstGeom>
        </p:spPr>
      </p:pic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CB4A648-DC45-8ECE-99D9-648DCD20290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194" r="5105" b="-559"/>
          <a:stretch/>
        </p:blipFill>
        <p:spPr>
          <a:xfrm>
            <a:off x="12622425" y="6286622"/>
            <a:ext cx="5275861" cy="3330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A3AE35E-AE98-49C8-0EEB-C092FFB90C5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8615" b="461"/>
          <a:stretch/>
        </p:blipFill>
        <p:spPr>
          <a:xfrm>
            <a:off x="7139116" y="6281707"/>
            <a:ext cx="5273258" cy="3345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94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798</Words>
  <Application>Microsoft Office PowerPoint</Application>
  <PresentationFormat>Custom</PresentationFormat>
  <Paragraphs>154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Public Sans Heavy</vt:lpstr>
      <vt:lpstr>Play</vt:lpstr>
      <vt:lpstr>Source Sans Pro</vt:lpstr>
      <vt:lpstr>Lato 1</vt:lpstr>
      <vt:lpstr>Calibri</vt:lpstr>
      <vt:lpstr>Arial</vt:lpstr>
      <vt:lpstr>Segoe UI</vt:lpstr>
      <vt:lpstr>Lato 2 Heavy</vt:lpstr>
      <vt:lpstr>Public Sans Bold</vt:lpstr>
      <vt:lpstr>Play Bold</vt:lpstr>
      <vt:lpstr>ADLaM Display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Business Roadmap</dc:title>
  <dc:creator>Daverson Arenas</dc:creator>
  <cp:lastModifiedBy>Daverson Arenas</cp:lastModifiedBy>
  <cp:revision>7</cp:revision>
  <dcterms:created xsi:type="dcterms:W3CDTF">2006-08-16T00:00:00Z</dcterms:created>
  <dcterms:modified xsi:type="dcterms:W3CDTF">2023-09-10T17:27:29Z</dcterms:modified>
  <dc:identifier>DAFsBHOj46I</dc:identifier>
</cp:coreProperties>
</file>